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3.xml" ContentType="application/vnd.openxmlformats-officedocument.presentationml.comments+xml"/>
  <Override PartName="/ppt/notesSlides/notesSlide7.xml" ContentType="application/vnd.openxmlformats-officedocument.presentationml.notesSlide+xml"/>
  <Override PartName="/ppt/comments/comment4.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5.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6.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6"/>
  </p:notesMasterIdLst>
  <p:handoutMasterIdLst>
    <p:handoutMasterId r:id="rId87"/>
  </p:handoutMasterIdLst>
  <p:sldIdLst>
    <p:sldId id="258" r:id="rId2"/>
    <p:sldId id="265" r:id="rId3"/>
    <p:sldId id="275" r:id="rId4"/>
    <p:sldId id="266" r:id="rId5"/>
    <p:sldId id="280" r:id="rId6"/>
    <p:sldId id="319" r:id="rId7"/>
    <p:sldId id="320" r:id="rId8"/>
    <p:sldId id="292" r:id="rId9"/>
    <p:sldId id="321" r:id="rId10"/>
    <p:sldId id="322" r:id="rId11"/>
    <p:sldId id="318" r:id="rId12"/>
    <p:sldId id="307" r:id="rId13"/>
    <p:sldId id="323" r:id="rId14"/>
    <p:sldId id="324" r:id="rId15"/>
    <p:sldId id="281" r:id="rId16"/>
    <p:sldId id="296" r:id="rId17"/>
    <p:sldId id="294" r:id="rId18"/>
    <p:sldId id="295" r:id="rId19"/>
    <p:sldId id="298" r:id="rId20"/>
    <p:sldId id="303" r:id="rId21"/>
    <p:sldId id="309" r:id="rId22"/>
    <p:sldId id="297" r:id="rId23"/>
    <p:sldId id="299" r:id="rId24"/>
    <p:sldId id="302" r:id="rId25"/>
    <p:sldId id="300" r:id="rId26"/>
    <p:sldId id="301" r:id="rId27"/>
    <p:sldId id="374" r:id="rId28"/>
    <p:sldId id="316" r:id="rId29"/>
    <p:sldId id="317" r:id="rId30"/>
    <p:sldId id="363" r:id="rId31"/>
    <p:sldId id="381" r:id="rId32"/>
    <p:sldId id="338" r:id="rId33"/>
    <p:sldId id="312" r:id="rId34"/>
    <p:sldId id="328" r:id="rId35"/>
    <p:sldId id="329" r:id="rId36"/>
    <p:sldId id="325" r:id="rId37"/>
    <p:sldId id="333" r:id="rId38"/>
    <p:sldId id="330" r:id="rId39"/>
    <p:sldId id="334" r:id="rId40"/>
    <p:sldId id="353" r:id="rId41"/>
    <p:sldId id="339" r:id="rId42"/>
    <p:sldId id="378" r:id="rId43"/>
    <p:sldId id="267" r:id="rId44"/>
    <p:sldId id="336" r:id="rId45"/>
    <p:sldId id="327" r:id="rId46"/>
    <p:sldId id="364" r:id="rId47"/>
    <p:sldId id="366" r:id="rId48"/>
    <p:sldId id="365" r:id="rId49"/>
    <p:sldId id="335" r:id="rId50"/>
    <p:sldId id="337" r:id="rId51"/>
    <p:sldId id="340" r:id="rId52"/>
    <p:sldId id="341" r:id="rId53"/>
    <p:sldId id="342" r:id="rId54"/>
    <p:sldId id="343" r:id="rId55"/>
    <p:sldId id="344" r:id="rId56"/>
    <p:sldId id="345" r:id="rId57"/>
    <p:sldId id="346" r:id="rId58"/>
    <p:sldId id="347" r:id="rId59"/>
    <p:sldId id="348" r:id="rId60"/>
    <p:sldId id="349" r:id="rId61"/>
    <p:sldId id="362" r:id="rId62"/>
    <p:sldId id="351" r:id="rId63"/>
    <p:sldId id="354" r:id="rId64"/>
    <p:sldId id="355" r:id="rId65"/>
    <p:sldId id="358" r:id="rId66"/>
    <p:sldId id="356" r:id="rId67"/>
    <p:sldId id="359" r:id="rId68"/>
    <p:sldId id="357" r:id="rId69"/>
    <p:sldId id="360" r:id="rId70"/>
    <p:sldId id="361" r:id="rId71"/>
    <p:sldId id="367" r:id="rId72"/>
    <p:sldId id="371" r:id="rId73"/>
    <p:sldId id="372" r:id="rId74"/>
    <p:sldId id="368" r:id="rId75"/>
    <p:sldId id="369" r:id="rId76"/>
    <p:sldId id="370" r:id="rId77"/>
    <p:sldId id="271" r:id="rId78"/>
    <p:sldId id="376" r:id="rId79"/>
    <p:sldId id="377" r:id="rId80"/>
    <p:sldId id="379" r:id="rId81"/>
    <p:sldId id="380" r:id="rId82"/>
    <p:sldId id="272" r:id="rId83"/>
    <p:sldId id="273" r:id="rId84"/>
    <p:sldId id="274" r:id="rId8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ohiro" initials="" lastIdx="2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3333"/>
    <a:srgbClr val="FF0000"/>
    <a:srgbClr val="DC3C00"/>
    <a:srgbClr val="0078D7"/>
    <a:srgbClr val="FF0080"/>
    <a:srgbClr val="00BA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中間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ABFCF23-3B69-468F-B69F-88F6DE6A72F2}" styleName="中間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34" autoAdjust="0"/>
    <p:restoredTop sz="84536" autoAdjust="0"/>
  </p:normalViewPr>
  <p:slideViewPr>
    <p:cSldViewPr snapToGrid="0">
      <p:cViewPr varScale="1">
        <p:scale>
          <a:sx n="87" d="100"/>
          <a:sy n="87" d="100"/>
        </p:scale>
        <p:origin x="-1344" y="-9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78" d="100"/>
          <a:sy n="78" d="100"/>
        </p:scale>
        <p:origin x="-3720"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notesMaster" Target="notesMasters/notesMaster1.xml"/><Relationship Id="rId87" Type="http://schemas.openxmlformats.org/officeDocument/2006/relationships/handoutMaster" Target="handoutMasters/handoutMaster1.xml"/><Relationship Id="rId88" Type="http://schemas.openxmlformats.org/officeDocument/2006/relationships/printerSettings" Target="printerSettings/printerSettings1.bin"/><Relationship Id="rId8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5-31T23:47:24.522" idx="25">
    <p:pos x="10" y="10"/>
    <p:text>後で画像とか追加する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5-31T23:40:49.322" idx="23">
    <p:pos x="10" y="10"/>
    <p:text>スライドと目次が一致してないところがあるので、スライド完成後目次の編集
</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6-05-16T16:01:37.113" idx="20">
    <p:pos x="10" y="10"/>
    <p:text>もっと文字を減らし画像を入れる</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6-05-16T16:01:37.113" idx="16">
    <p:pos x="10" y="10"/>
    <p:text>もっと文字を減らし画像を入れる</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6-05-31T23:42:41.575" idx="24">
    <p:pos x="10" y="10"/>
    <p:text>下の空白が大きすぎるのでもっと何か書く</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6-05-31T23:42:41.575" idx="26">
    <p:pos x="10" y="10"/>
    <p:text>下の空白が大きすぎるのでもっと何か書く</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9806D34-F8D8-8D4D-8772-570A834C5212}" type="datetimeFigureOut">
              <a:rPr kumimoji="1" lang="ja-JP" altLang="en-US" smtClean="0"/>
              <a:t>2016/06/05</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EF9B4CD-9CD3-5A4F-A6D9-EF4ADD3003F3}" type="slidenum">
              <a:rPr kumimoji="1" lang="ja-JP" altLang="en-US" smtClean="0"/>
              <a:t>‹#›</a:t>
            </a:fld>
            <a:endParaRPr kumimoji="1" lang="ja-JP" altLang="en-US"/>
          </a:p>
        </p:txBody>
      </p:sp>
    </p:spTree>
    <p:extLst>
      <p:ext uri="{BB962C8B-B14F-4D97-AF65-F5344CB8AC3E}">
        <p14:creationId xmlns:p14="http://schemas.microsoft.com/office/powerpoint/2010/main" val="2861677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9BB6F7-4926-0E40-8761-64150005536A}" type="datetimeFigureOut">
              <a:rPr kumimoji="1" lang="ja-JP" altLang="en-US" smtClean="0"/>
              <a:t>2016/06/05</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B7F2FE-CD39-C646-8ADC-800D246F6438}" type="slidenum">
              <a:rPr kumimoji="1" lang="ja-JP" altLang="en-US" smtClean="0"/>
              <a:t>‹#›</a:t>
            </a:fld>
            <a:endParaRPr kumimoji="1" lang="ja-JP" altLang="en-US"/>
          </a:p>
        </p:txBody>
      </p:sp>
    </p:spTree>
    <p:extLst>
      <p:ext uri="{BB962C8B-B14F-4D97-AF65-F5344CB8AC3E}">
        <p14:creationId xmlns:p14="http://schemas.microsoft.com/office/powerpoint/2010/main" val="2297423011"/>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5</a:t>
            </a:fld>
            <a:endParaRPr kumimoji="1" lang="ja-JP" altLang="en-US"/>
          </a:p>
        </p:txBody>
      </p:sp>
    </p:spTree>
    <p:extLst>
      <p:ext uri="{BB962C8B-B14F-4D97-AF65-F5344CB8AC3E}">
        <p14:creationId xmlns:p14="http://schemas.microsoft.com/office/powerpoint/2010/main" val="2615704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14</a:t>
            </a:fld>
            <a:endParaRPr kumimoji="1" lang="ja-JP" altLang="en-US"/>
          </a:p>
        </p:txBody>
      </p:sp>
    </p:spTree>
    <p:extLst>
      <p:ext uri="{BB962C8B-B14F-4D97-AF65-F5344CB8AC3E}">
        <p14:creationId xmlns:p14="http://schemas.microsoft.com/office/powerpoint/2010/main" val="2615704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ミドルウェア</a:t>
            </a:r>
            <a:r>
              <a:rPr kumimoji="1" lang="en-US" altLang="ja-JP" dirty="0" smtClean="0"/>
              <a:t>→</a:t>
            </a:r>
            <a:r>
              <a:rPr kumimoji="1" lang="ja-JP" altLang="en-US" dirty="0" smtClean="0"/>
              <a:t>データベース</a:t>
            </a:r>
            <a:r>
              <a:rPr kumimoji="1" lang="en-US" altLang="ja-JP" dirty="0" smtClean="0"/>
              <a:t>(MySQL</a:t>
            </a:r>
            <a:r>
              <a:rPr kumimoji="1" lang="ja-JP" altLang="en-US" dirty="0" smtClean="0"/>
              <a:t>等</a:t>
            </a:r>
            <a:r>
              <a:rPr kumimoji="1" lang="en-US" altLang="ja-JP" dirty="0" smtClean="0"/>
              <a:t>)</a:t>
            </a:r>
            <a:r>
              <a:rPr kumimoji="1" lang="ja-JP" altLang="en-US" dirty="0" smtClean="0"/>
              <a:t>、アパッチ、</a:t>
            </a:r>
            <a:r>
              <a:rPr kumimoji="1" lang="en-US" altLang="ja-JP" dirty="0" smtClean="0"/>
              <a:t>tomcat</a:t>
            </a:r>
            <a:r>
              <a:rPr kumimoji="1" lang="ja-JP" altLang="en-US" dirty="0" smtClean="0"/>
              <a:t>などが最初から利用できるようになっている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15</a:t>
            </a:fld>
            <a:endParaRPr kumimoji="1" lang="ja-JP" altLang="en-US"/>
          </a:p>
        </p:txBody>
      </p:sp>
    </p:spTree>
    <p:extLst>
      <p:ext uri="{BB962C8B-B14F-4D97-AF65-F5344CB8AC3E}">
        <p14:creationId xmlns:p14="http://schemas.microsoft.com/office/powerpoint/2010/main" val="1127799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インスタンス</a:t>
            </a:r>
            <a:r>
              <a:rPr kumimoji="1" lang="en-US" altLang="ja-JP" dirty="0" smtClean="0"/>
              <a:t>→</a:t>
            </a:r>
            <a:r>
              <a:rPr kumimoji="1" lang="ja-JP" altLang="en-US" dirty="0" smtClean="0"/>
              <a:t>実体という意味</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18</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smtClean="0"/>
              <a:t>A</a:t>
            </a:r>
            <a:r>
              <a:rPr kumimoji="1" lang="ja-JP" altLang="en-US" dirty="0" smtClean="0"/>
              <a:t>のみベーシックとスタンダード２つあること</a:t>
            </a:r>
            <a:endParaRPr kumimoji="1" lang="en-US" altLang="ja-JP" dirty="0" smtClean="0"/>
          </a:p>
          <a:p>
            <a:r>
              <a:rPr kumimoji="1" lang="ja-JP" altLang="en-US" dirty="0" smtClean="0"/>
              <a:t>雰囲気としてはテスト用と本番用。テスト用はそれなりに機能が省かれている。そのため値段が安い。</a:t>
            </a:r>
            <a:endParaRPr kumimoji="1" lang="en-US" altLang="ja-JP" dirty="0" smtClean="0"/>
          </a:p>
          <a:p>
            <a:r>
              <a:rPr kumimoji="1" lang="ja-JP" altLang="en-US" dirty="0" smtClean="0"/>
              <a:t>その他はすべてスタンダードプランになる。</a:t>
            </a:r>
            <a:endParaRPr kumimoji="1" lang="en-US" altLang="ja-JP" dirty="0" smtClean="0"/>
          </a:p>
          <a:p>
            <a:r>
              <a:rPr kumimoji="1" lang="ja-JP" altLang="en-US" dirty="0" smtClean="0"/>
              <a:t>感覚としては</a:t>
            </a:r>
            <a:r>
              <a:rPr kumimoji="1" lang="en-US" altLang="ja-JP" dirty="0" smtClean="0"/>
              <a:t>A</a:t>
            </a:r>
            <a:r>
              <a:rPr kumimoji="1" lang="ja-JP" altLang="en-US" dirty="0" smtClean="0"/>
              <a:t>が基本的なプランディスクは</a:t>
            </a:r>
            <a:r>
              <a:rPr kumimoji="1" lang="en-US" altLang="ja-JP" dirty="0" smtClean="0"/>
              <a:t>HDD</a:t>
            </a:r>
            <a:r>
              <a:rPr kumimoji="1" lang="ja-JP" altLang="en-US" dirty="0" smtClean="0"/>
              <a:t>でコアが１コアでメモリが１ギガ無かったりするプランから８コアまであってメモリが５６ギガあったりするプランまである。</a:t>
            </a:r>
            <a:endParaRPr kumimoji="1" lang="en-US" altLang="ja-JP" dirty="0" smtClean="0"/>
          </a:p>
          <a:p>
            <a:r>
              <a:rPr kumimoji="1" lang="ja-JP" altLang="en-US" dirty="0" smtClean="0"/>
              <a:t>逆に</a:t>
            </a:r>
            <a:r>
              <a:rPr kumimoji="1" lang="en-US" altLang="ja-JP" dirty="0" smtClean="0"/>
              <a:t>GS</a:t>
            </a:r>
            <a:r>
              <a:rPr kumimoji="1" lang="ja-JP" altLang="en-US" dirty="0" smtClean="0"/>
              <a:t>は和牛インスタンス友いわれ、料金がすさまじい。その代わりメモリ４４８</a:t>
            </a:r>
            <a:r>
              <a:rPr kumimoji="1" lang="en-US" altLang="ja-JP" dirty="0" smtClean="0"/>
              <a:t>GB</a:t>
            </a:r>
            <a:r>
              <a:rPr kumimoji="1" lang="ja-JP" altLang="en-US" dirty="0" smtClean="0"/>
              <a:t>積んでると言っても嘘にならない。決して</a:t>
            </a:r>
            <a:r>
              <a:rPr kumimoji="1" lang="en-US" altLang="ja-JP" dirty="0" smtClean="0"/>
              <a:t>SSD</a:t>
            </a:r>
            <a:r>
              <a:rPr kumimoji="1" lang="ja-JP" altLang="en-US" dirty="0" smtClean="0"/>
              <a:t>の容量ではなく、</a:t>
            </a:r>
            <a:r>
              <a:rPr kumimoji="1" lang="en-US" altLang="ja-JP" dirty="0" smtClean="0"/>
              <a:t>RAM</a:t>
            </a:r>
            <a:r>
              <a:rPr kumimoji="1" lang="ja-JP" altLang="en-US" dirty="0" smtClean="0"/>
              <a:t>の容量。</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19</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インスタンス</a:t>
            </a:r>
            <a:r>
              <a:rPr kumimoji="1" lang="en-US" altLang="ja-JP" dirty="0" smtClean="0"/>
              <a:t>→</a:t>
            </a:r>
            <a:r>
              <a:rPr kumimoji="1" lang="ja-JP" altLang="en-US" dirty="0" smtClean="0"/>
              <a:t>実体という意味</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20</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ミドルウェア</a:t>
            </a:r>
            <a:r>
              <a:rPr kumimoji="1" lang="en-US" altLang="ja-JP" dirty="0" smtClean="0"/>
              <a:t>→</a:t>
            </a:r>
            <a:r>
              <a:rPr kumimoji="1" lang="ja-JP" altLang="en-US" dirty="0" smtClean="0"/>
              <a:t>データベース</a:t>
            </a:r>
            <a:r>
              <a:rPr kumimoji="1" lang="en-US" altLang="ja-JP" dirty="0" smtClean="0"/>
              <a:t>(MySQL</a:t>
            </a:r>
            <a:r>
              <a:rPr kumimoji="1" lang="ja-JP" altLang="en-US" dirty="0" smtClean="0"/>
              <a:t>等</a:t>
            </a:r>
            <a:r>
              <a:rPr kumimoji="1" lang="en-US" altLang="ja-JP" dirty="0" smtClean="0"/>
              <a:t>)</a:t>
            </a:r>
            <a:r>
              <a:rPr kumimoji="1" lang="ja-JP" altLang="en-US" dirty="0" smtClean="0"/>
              <a:t>、アパッチ、</a:t>
            </a:r>
            <a:r>
              <a:rPr kumimoji="1" lang="en-US" altLang="ja-JP" dirty="0" smtClean="0"/>
              <a:t>tomcat</a:t>
            </a:r>
            <a:r>
              <a:rPr kumimoji="1" lang="ja-JP" altLang="en-US" dirty="0" smtClean="0"/>
              <a:t>などが最初から利用できるようになっている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21</a:t>
            </a:fld>
            <a:endParaRPr kumimoji="1" lang="ja-JP" altLang="en-US"/>
          </a:p>
        </p:txBody>
      </p:sp>
    </p:spTree>
    <p:extLst>
      <p:ext uri="{BB962C8B-B14F-4D97-AF65-F5344CB8AC3E}">
        <p14:creationId xmlns:p14="http://schemas.microsoft.com/office/powerpoint/2010/main" val="1127799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22</a:t>
            </a:fld>
            <a:endParaRPr kumimoji="1" lang="ja-JP" altLang="en-US"/>
          </a:p>
        </p:txBody>
      </p:sp>
    </p:spTree>
    <p:extLst>
      <p:ext uri="{BB962C8B-B14F-4D97-AF65-F5344CB8AC3E}">
        <p14:creationId xmlns:p14="http://schemas.microsoft.com/office/powerpoint/2010/main" val="3739387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インスタンス</a:t>
            </a:r>
            <a:r>
              <a:rPr kumimoji="1" lang="en-US" altLang="ja-JP" dirty="0" smtClean="0"/>
              <a:t>→</a:t>
            </a:r>
            <a:r>
              <a:rPr kumimoji="1" lang="ja-JP" altLang="en-US" dirty="0" smtClean="0"/>
              <a:t>実体という意味</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23</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インスタンス</a:t>
            </a:r>
            <a:r>
              <a:rPr kumimoji="1" lang="en-US" altLang="ja-JP" dirty="0" smtClean="0"/>
              <a:t>→</a:t>
            </a:r>
            <a:r>
              <a:rPr kumimoji="1" lang="ja-JP" altLang="en-US" dirty="0" smtClean="0"/>
              <a:t>実体という意味</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24</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インスタンス</a:t>
            </a:r>
            <a:r>
              <a:rPr kumimoji="1" lang="en-US" altLang="ja-JP" dirty="0" smtClean="0"/>
              <a:t>→</a:t>
            </a:r>
            <a:r>
              <a:rPr kumimoji="1" lang="ja-JP" altLang="en-US" dirty="0" smtClean="0"/>
              <a:t>実体という意味</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25</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6</a:t>
            </a:fld>
            <a:endParaRPr kumimoji="1" lang="ja-JP" altLang="en-US"/>
          </a:p>
        </p:txBody>
      </p:sp>
    </p:spTree>
    <p:extLst>
      <p:ext uri="{BB962C8B-B14F-4D97-AF65-F5344CB8AC3E}">
        <p14:creationId xmlns:p14="http://schemas.microsoft.com/office/powerpoint/2010/main" val="2615704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インスタンス</a:t>
            </a:r>
            <a:r>
              <a:rPr kumimoji="1" lang="en-US" altLang="ja-JP" dirty="0" smtClean="0"/>
              <a:t>→</a:t>
            </a:r>
            <a:r>
              <a:rPr kumimoji="1" lang="ja-JP" altLang="en-US" dirty="0" smtClean="0"/>
              <a:t>実体という意味</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26</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インスタンス</a:t>
            </a:r>
            <a:r>
              <a:rPr kumimoji="1" lang="en-US" altLang="ja-JP" dirty="0" smtClean="0"/>
              <a:t>→</a:t>
            </a:r>
            <a:r>
              <a:rPr kumimoji="1" lang="ja-JP" altLang="en-US" dirty="0" smtClean="0"/>
              <a:t>実体という意味</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27</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ミドルウェア</a:t>
            </a:r>
            <a:r>
              <a:rPr kumimoji="1" lang="en-US" altLang="ja-JP" dirty="0" smtClean="0"/>
              <a:t>→</a:t>
            </a:r>
            <a:r>
              <a:rPr kumimoji="1" lang="ja-JP" altLang="en-US" dirty="0" smtClean="0"/>
              <a:t>データベース</a:t>
            </a:r>
            <a:r>
              <a:rPr kumimoji="1" lang="en-US" altLang="ja-JP" dirty="0" smtClean="0"/>
              <a:t>(MySQL</a:t>
            </a:r>
            <a:r>
              <a:rPr kumimoji="1" lang="ja-JP" altLang="en-US" dirty="0" smtClean="0"/>
              <a:t>等</a:t>
            </a:r>
            <a:r>
              <a:rPr kumimoji="1" lang="en-US" altLang="ja-JP" dirty="0" smtClean="0"/>
              <a:t>)</a:t>
            </a:r>
            <a:r>
              <a:rPr kumimoji="1" lang="ja-JP" altLang="en-US" dirty="0" smtClean="0"/>
              <a:t>、アパッチ、</a:t>
            </a:r>
            <a:r>
              <a:rPr kumimoji="1" lang="en-US" altLang="ja-JP" dirty="0" smtClean="0"/>
              <a:t>tomcat</a:t>
            </a:r>
            <a:r>
              <a:rPr kumimoji="1" lang="ja-JP" altLang="en-US" dirty="0" smtClean="0"/>
              <a:t>などが最初から利用できるようになっている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28</a:t>
            </a:fld>
            <a:endParaRPr kumimoji="1" lang="ja-JP" altLang="en-US"/>
          </a:p>
        </p:txBody>
      </p:sp>
    </p:spTree>
    <p:extLst>
      <p:ext uri="{BB962C8B-B14F-4D97-AF65-F5344CB8AC3E}">
        <p14:creationId xmlns:p14="http://schemas.microsoft.com/office/powerpoint/2010/main" val="1127799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ミドルウェア</a:t>
            </a:r>
            <a:r>
              <a:rPr kumimoji="1" lang="en-US" altLang="ja-JP" dirty="0" smtClean="0"/>
              <a:t>→</a:t>
            </a:r>
            <a:r>
              <a:rPr kumimoji="1" lang="ja-JP" altLang="en-US" dirty="0" smtClean="0"/>
              <a:t>データベース</a:t>
            </a:r>
            <a:r>
              <a:rPr kumimoji="1" lang="en-US" altLang="ja-JP" dirty="0" smtClean="0"/>
              <a:t>(MySQL</a:t>
            </a:r>
            <a:r>
              <a:rPr kumimoji="1" lang="ja-JP" altLang="en-US" dirty="0" smtClean="0"/>
              <a:t>等</a:t>
            </a:r>
            <a:r>
              <a:rPr kumimoji="1" lang="en-US" altLang="ja-JP" dirty="0" smtClean="0"/>
              <a:t>)</a:t>
            </a:r>
            <a:r>
              <a:rPr kumimoji="1" lang="ja-JP" altLang="en-US" dirty="0" smtClean="0"/>
              <a:t>、アパッチ、</a:t>
            </a:r>
            <a:r>
              <a:rPr kumimoji="1" lang="en-US" altLang="ja-JP" dirty="0" smtClean="0"/>
              <a:t>tomcat</a:t>
            </a:r>
            <a:r>
              <a:rPr kumimoji="1" lang="ja-JP" altLang="en-US" dirty="0" smtClean="0"/>
              <a:t>などが最初から利用できるようになっている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29</a:t>
            </a:fld>
            <a:endParaRPr kumimoji="1" lang="ja-JP" altLang="en-US"/>
          </a:p>
        </p:txBody>
      </p:sp>
    </p:spTree>
    <p:extLst>
      <p:ext uri="{BB962C8B-B14F-4D97-AF65-F5344CB8AC3E}">
        <p14:creationId xmlns:p14="http://schemas.microsoft.com/office/powerpoint/2010/main" val="1127799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インスタンス</a:t>
            </a:r>
            <a:r>
              <a:rPr kumimoji="1" lang="en-US" altLang="ja-JP" dirty="0" smtClean="0"/>
              <a:t>→</a:t>
            </a:r>
            <a:r>
              <a:rPr kumimoji="1" lang="ja-JP" altLang="en-US" dirty="0" smtClean="0"/>
              <a:t>実体という意味</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30</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もともと</a:t>
            </a:r>
            <a:r>
              <a:rPr kumimoji="1" lang="en-US" altLang="ja-JP" dirty="0" smtClean="0"/>
              <a:t>0</a:t>
            </a:r>
            <a:r>
              <a:rPr kumimoji="1" lang="ja-JP" altLang="en-US" dirty="0" smtClean="0"/>
              <a:t>円で動かせれる部分がありそこを動かすためのアカウント作成という感じですね</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32</a:t>
            </a:fld>
            <a:endParaRPr kumimoji="1" lang="ja-JP" altLang="en-US"/>
          </a:p>
        </p:txBody>
      </p:sp>
    </p:spTree>
    <p:extLst>
      <p:ext uri="{BB962C8B-B14F-4D97-AF65-F5344CB8AC3E}">
        <p14:creationId xmlns:p14="http://schemas.microsoft.com/office/powerpoint/2010/main" val="80549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もともと</a:t>
            </a:r>
            <a:r>
              <a:rPr kumimoji="1" lang="en-US" altLang="ja-JP" dirty="0" smtClean="0"/>
              <a:t>0</a:t>
            </a:r>
            <a:r>
              <a:rPr kumimoji="1" lang="ja-JP" altLang="en-US" dirty="0" smtClean="0"/>
              <a:t>円で動かせれる部分がありそこを動かすためのアカウント作成という感じですね</a:t>
            </a:r>
            <a:endParaRPr kumimoji="1" lang="en-US" altLang="ja-JP" dirty="0" smtClean="0"/>
          </a:p>
          <a:p>
            <a:r>
              <a:rPr kumimoji="1" lang="ja-JP" altLang="en-US" dirty="0" smtClean="0"/>
              <a:t>クレカ登録しないから請求とか来ないところが強み</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33</a:t>
            </a:fld>
            <a:endParaRPr kumimoji="1" lang="ja-JP" altLang="en-US"/>
          </a:p>
        </p:txBody>
      </p:sp>
    </p:spTree>
    <p:extLst>
      <p:ext uri="{BB962C8B-B14F-4D97-AF65-F5344CB8AC3E}">
        <p14:creationId xmlns:p14="http://schemas.microsoft.com/office/powerpoint/2010/main" val="80549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smtClean="0"/>
              <a:t>Azure</a:t>
            </a:r>
            <a:r>
              <a:rPr kumimoji="1" lang="en-US" altLang="ja-JP" baseline="0" dirty="0" smtClean="0"/>
              <a:t> cli(</a:t>
            </a:r>
            <a:r>
              <a:rPr kumimoji="1" lang="ja-JP" altLang="en-US" baseline="0" dirty="0" smtClean="0"/>
              <a:t>コマンドライン</a:t>
            </a:r>
            <a:r>
              <a:rPr kumimoji="1" lang="en-US" altLang="ja-JP" baseline="0" dirty="0" smtClean="0"/>
              <a:t>)</a:t>
            </a:r>
            <a:r>
              <a:rPr kumimoji="1" lang="ja-JP" altLang="en-US" baseline="0" dirty="0" smtClean="0"/>
              <a:t>は</a:t>
            </a:r>
            <a:r>
              <a:rPr kumimoji="1" lang="en-US" altLang="ja-JP" baseline="0" dirty="0" smtClean="0"/>
              <a:t>Node Packaged Modules</a:t>
            </a:r>
            <a:r>
              <a:rPr kumimoji="1" lang="ja-JP" altLang="en-US" baseline="0" dirty="0" smtClean="0"/>
              <a:t>で</a:t>
            </a:r>
            <a:r>
              <a:rPr kumimoji="1" lang="en-US" altLang="ja-JP" baseline="0" dirty="0" smtClean="0"/>
              <a:t>DL</a:t>
            </a:r>
            <a:r>
              <a:rPr kumimoji="1" lang="ja-JP" altLang="en-US" baseline="0" dirty="0" smtClean="0"/>
              <a:t>できるしサイトに</a:t>
            </a:r>
            <a:r>
              <a:rPr kumimoji="1" lang="en-US" altLang="ja-JP" baseline="0" dirty="0" smtClean="0"/>
              <a:t>OSX</a:t>
            </a:r>
            <a:r>
              <a:rPr kumimoji="1" lang="ja-JP" altLang="en-US" baseline="0" dirty="0" smtClean="0"/>
              <a:t>、</a:t>
            </a:r>
            <a:r>
              <a:rPr kumimoji="1" lang="en-US" altLang="ja-JP" baseline="0" dirty="0" smtClean="0"/>
              <a:t>Windows</a:t>
            </a:r>
            <a:r>
              <a:rPr kumimoji="1" lang="ja-JP" altLang="en-US" baseline="0" dirty="0" smtClean="0"/>
              <a:t>、</a:t>
            </a:r>
            <a:r>
              <a:rPr kumimoji="1" lang="en-US" altLang="ja-JP" baseline="0" dirty="0" smtClean="0"/>
              <a:t>Linux</a:t>
            </a:r>
            <a:r>
              <a:rPr kumimoji="1" lang="ja-JP" altLang="en-US" baseline="0" dirty="0" smtClean="0"/>
              <a:t>用のインストーラーもあります。</a:t>
            </a:r>
            <a:endParaRPr kumimoji="1" lang="en-US" altLang="ja-JP" baseline="0" dirty="0" smtClean="0"/>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34</a:t>
            </a:fld>
            <a:endParaRPr kumimoji="1" lang="ja-JP" altLang="en-US"/>
          </a:p>
        </p:txBody>
      </p:sp>
    </p:spTree>
    <p:extLst>
      <p:ext uri="{BB962C8B-B14F-4D97-AF65-F5344CB8AC3E}">
        <p14:creationId xmlns:p14="http://schemas.microsoft.com/office/powerpoint/2010/main" val="1182788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smtClean="0"/>
              <a:t>Azure</a:t>
            </a:r>
            <a:r>
              <a:rPr kumimoji="1" lang="en-US" altLang="ja-JP" baseline="0" dirty="0" smtClean="0"/>
              <a:t> cli(</a:t>
            </a:r>
            <a:r>
              <a:rPr kumimoji="1" lang="ja-JP" altLang="en-US" baseline="0" dirty="0" smtClean="0"/>
              <a:t>コマンドライン</a:t>
            </a:r>
            <a:r>
              <a:rPr kumimoji="1" lang="en-US" altLang="ja-JP" baseline="0" dirty="0" smtClean="0"/>
              <a:t>)</a:t>
            </a:r>
            <a:r>
              <a:rPr kumimoji="1" lang="ja-JP" altLang="en-US" baseline="0" dirty="0" smtClean="0"/>
              <a:t>は</a:t>
            </a:r>
            <a:r>
              <a:rPr kumimoji="1" lang="en-US" altLang="ja-JP" baseline="0" dirty="0" smtClean="0"/>
              <a:t>Node Packaged Modules</a:t>
            </a:r>
            <a:r>
              <a:rPr kumimoji="1" lang="ja-JP" altLang="en-US" baseline="0" dirty="0" smtClean="0"/>
              <a:t>で</a:t>
            </a:r>
            <a:r>
              <a:rPr kumimoji="1" lang="en-US" altLang="ja-JP" baseline="0" dirty="0" smtClean="0"/>
              <a:t>DL</a:t>
            </a:r>
            <a:r>
              <a:rPr kumimoji="1" lang="ja-JP" altLang="en-US" baseline="0" dirty="0" smtClean="0"/>
              <a:t>できるしサイトに</a:t>
            </a:r>
            <a:r>
              <a:rPr kumimoji="1" lang="en-US" altLang="ja-JP" baseline="0" dirty="0" smtClean="0"/>
              <a:t>OSX</a:t>
            </a:r>
            <a:r>
              <a:rPr kumimoji="1" lang="ja-JP" altLang="en-US" baseline="0" dirty="0" smtClean="0"/>
              <a:t>、</a:t>
            </a:r>
            <a:r>
              <a:rPr kumimoji="1" lang="en-US" altLang="ja-JP" baseline="0" dirty="0" smtClean="0"/>
              <a:t>Windows</a:t>
            </a:r>
            <a:r>
              <a:rPr kumimoji="1" lang="ja-JP" altLang="en-US" baseline="0" dirty="0" smtClean="0"/>
              <a:t>、</a:t>
            </a:r>
            <a:r>
              <a:rPr kumimoji="1" lang="en-US" altLang="ja-JP" baseline="0" dirty="0" smtClean="0"/>
              <a:t>Linux</a:t>
            </a:r>
            <a:r>
              <a:rPr kumimoji="1" lang="ja-JP" altLang="en-US" baseline="0" dirty="0" smtClean="0"/>
              <a:t>用のインストーラーもあります。</a:t>
            </a:r>
            <a:endParaRPr kumimoji="1" lang="en-US" altLang="ja-JP" baseline="0" dirty="0" smtClean="0"/>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35</a:t>
            </a:fld>
            <a:endParaRPr kumimoji="1" lang="ja-JP" altLang="en-US"/>
          </a:p>
        </p:txBody>
      </p:sp>
    </p:spTree>
    <p:extLst>
      <p:ext uri="{BB962C8B-B14F-4D97-AF65-F5344CB8AC3E}">
        <p14:creationId xmlns:p14="http://schemas.microsoft.com/office/powerpoint/2010/main" val="1182788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smtClean="0"/>
              <a:t>Azure</a:t>
            </a:r>
            <a:r>
              <a:rPr kumimoji="1" lang="en-US" altLang="ja-JP" baseline="0" dirty="0" smtClean="0"/>
              <a:t> cli(</a:t>
            </a:r>
            <a:r>
              <a:rPr kumimoji="1" lang="ja-JP" altLang="en-US" baseline="0" dirty="0" smtClean="0"/>
              <a:t>コマンドライン</a:t>
            </a:r>
            <a:r>
              <a:rPr kumimoji="1" lang="en-US" altLang="ja-JP" baseline="0" dirty="0" smtClean="0"/>
              <a:t>)</a:t>
            </a:r>
            <a:r>
              <a:rPr kumimoji="1" lang="ja-JP" altLang="en-US" baseline="0" dirty="0" smtClean="0"/>
              <a:t>は</a:t>
            </a:r>
            <a:r>
              <a:rPr kumimoji="1" lang="en-US" altLang="ja-JP" baseline="0" dirty="0" smtClean="0"/>
              <a:t>Node Packaged Modules</a:t>
            </a:r>
            <a:r>
              <a:rPr kumimoji="1" lang="ja-JP" altLang="en-US" baseline="0" dirty="0" smtClean="0"/>
              <a:t>で</a:t>
            </a:r>
            <a:r>
              <a:rPr kumimoji="1" lang="en-US" altLang="ja-JP" baseline="0" dirty="0" smtClean="0"/>
              <a:t>DL</a:t>
            </a:r>
            <a:r>
              <a:rPr kumimoji="1" lang="ja-JP" altLang="en-US" baseline="0" dirty="0" smtClean="0"/>
              <a:t>できるしサイトに</a:t>
            </a:r>
            <a:r>
              <a:rPr kumimoji="1" lang="en-US" altLang="ja-JP" baseline="0" dirty="0" smtClean="0"/>
              <a:t>OSX</a:t>
            </a:r>
            <a:r>
              <a:rPr kumimoji="1" lang="ja-JP" altLang="en-US" baseline="0" dirty="0" smtClean="0"/>
              <a:t>、</a:t>
            </a:r>
            <a:r>
              <a:rPr kumimoji="1" lang="en-US" altLang="ja-JP" baseline="0" dirty="0" smtClean="0"/>
              <a:t>Windows</a:t>
            </a:r>
            <a:r>
              <a:rPr kumimoji="1" lang="ja-JP" altLang="en-US" baseline="0" dirty="0" smtClean="0"/>
              <a:t>、</a:t>
            </a:r>
            <a:r>
              <a:rPr kumimoji="1" lang="en-US" altLang="ja-JP" baseline="0" dirty="0" smtClean="0"/>
              <a:t>Linux</a:t>
            </a:r>
            <a:r>
              <a:rPr kumimoji="1" lang="ja-JP" altLang="en-US" baseline="0" dirty="0" smtClean="0"/>
              <a:t>用のインストーラーもあります。</a:t>
            </a:r>
            <a:endParaRPr kumimoji="1" lang="en-US" altLang="ja-JP" baseline="0" dirty="0" smtClean="0"/>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36</a:t>
            </a:fld>
            <a:endParaRPr kumimoji="1" lang="ja-JP" altLang="en-US"/>
          </a:p>
        </p:txBody>
      </p:sp>
    </p:spTree>
    <p:extLst>
      <p:ext uri="{BB962C8B-B14F-4D97-AF65-F5344CB8AC3E}">
        <p14:creationId xmlns:p14="http://schemas.microsoft.com/office/powerpoint/2010/main" val="1182788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7</a:t>
            </a:fld>
            <a:endParaRPr kumimoji="1" lang="ja-JP" altLang="en-US"/>
          </a:p>
        </p:txBody>
      </p:sp>
    </p:spTree>
    <p:extLst>
      <p:ext uri="{BB962C8B-B14F-4D97-AF65-F5344CB8AC3E}">
        <p14:creationId xmlns:p14="http://schemas.microsoft.com/office/powerpoint/2010/main" val="2615704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smtClean="0"/>
              <a:t>Azure</a:t>
            </a:r>
            <a:r>
              <a:rPr kumimoji="1" lang="en-US" altLang="ja-JP" baseline="0" dirty="0" smtClean="0"/>
              <a:t> cli(</a:t>
            </a:r>
            <a:r>
              <a:rPr kumimoji="1" lang="ja-JP" altLang="en-US" baseline="0" dirty="0" smtClean="0"/>
              <a:t>コマンドライン</a:t>
            </a:r>
            <a:r>
              <a:rPr kumimoji="1" lang="en-US" altLang="ja-JP" baseline="0" dirty="0" smtClean="0"/>
              <a:t>)</a:t>
            </a:r>
            <a:r>
              <a:rPr kumimoji="1" lang="ja-JP" altLang="en-US" baseline="0" dirty="0" smtClean="0"/>
              <a:t>は</a:t>
            </a:r>
            <a:r>
              <a:rPr kumimoji="1" lang="en-US" altLang="ja-JP" baseline="0" dirty="0" smtClean="0"/>
              <a:t>Node Packaged Modules</a:t>
            </a:r>
            <a:r>
              <a:rPr kumimoji="1" lang="ja-JP" altLang="en-US" baseline="0" dirty="0" smtClean="0"/>
              <a:t>で</a:t>
            </a:r>
            <a:r>
              <a:rPr kumimoji="1" lang="en-US" altLang="ja-JP" baseline="0" dirty="0" smtClean="0"/>
              <a:t>DL</a:t>
            </a:r>
            <a:r>
              <a:rPr kumimoji="1" lang="ja-JP" altLang="en-US" baseline="0" dirty="0" smtClean="0"/>
              <a:t>できるしサイトに</a:t>
            </a:r>
            <a:r>
              <a:rPr kumimoji="1" lang="en-US" altLang="ja-JP" baseline="0" dirty="0" smtClean="0"/>
              <a:t>OSX</a:t>
            </a:r>
            <a:r>
              <a:rPr kumimoji="1" lang="ja-JP" altLang="en-US" baseline="0" dirty="0" smtClean="0"/>
              <a:t>、</a:t>
            </a:r>
            <a:r>
              <a:rPr kumimoji="1" lang="en-US" altLang="ja-JP" baseline="0" dirty="0" smtClean="0"/>
              <a:t>Windows</a:t>
            </a:r>
            <a:r>
              <a:rPr kumimoji="1" lang="ja-JP" altLang="en-US" baseline="0" dirty="0" smtClean="0"/>
              <a:t>、</a:t>
            </a:r>
            <a:r>
              <a:rPr kumimoji="1" lang="en-US" altLang="ja-JP" baseline="0" dirty="0" smtClean="0"/>
              <a:t>Linux</a:t>
            </a:r>
            <a:r>
              <a:rPr kumimoji="1" lang="ja-JP" altLang="en-US" baseline="0" dirty="0" smtClean="0"/>
              <a:t>用のインストーラーもあります。</a:t>
            </a:r>
            <a:endParaRPr kumimoji="1" lang="en-US" altLang="ja-JP" baseline="0" dirty="0" smtClean="0"/>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37</a:t>
            </a:fld>
            <a:endParaRPr kumimoji="1" lang="ja-JP" altLang="en-US"/>
          </a:p>
        </p:txBody>
      </p:sp>
    </p:spTree>
    <p:extLst>
      <p:ext uri="{BB962C8B-B14F-4D97-AF65-F5344CB8AC3E}">
        <p14:creationId xmlns:p14="http://schemas.microsoft.com/office/powerpoint/2010/main" val="1182788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smtClean="0"/>
              <a:t>Azure</a:t>
            </a:r>
            <a:r>
              <a:rPr kumimoji="1" lang="en-US" altLang="ja-JP" baseline="0" dirty="0" smtClean="0"/>
              <a:t> cli(</a:t>
            </a:r>
            <a:r>
              <a:rPr kumimoji="1" lang="ja-JP" altLang="en-US" baseline="0" dirty="0" smtClean="0"/>
              <a:t>コマンドライン</a:t>
            </a:r>
            <a:r>
              <a:rPr kumimoji="1" lang="en-US" altLang="ja-JP" baseline="0" dirty="0" smtClean="0"/>
              <a:t>)</a:t>
            </a:r>
            <a:r>
              <a:rPr kumimoji="1" lang="ja-JP" altLang="en-US" baseline="0" dirty="0" smtClean="0"/>
              <a:t>は</a:t>
            </a:r>
            <a:r>
              <a:rPr kumimoji="1" lang="en-US" altLang="ja-JP" baseline="0" dirty="0" smtClean="0"/>
              <a:t>Node Packaged Modules</a:t>
            </a:r>
            <a:r>
              <a:rPr kumimoji="1" lang="ja-JP" altLang="en-US" baseline="0" dirty="0" smtClean="0"/>
              <a:t>で</a:t>
            </a:r>
            <a:r>
              <a:rPr kumimoji="1" lang="en-US" altLang="ja-JP" baseline="0" dirty="0" smtClean="0"/>
              <a:t>DL</a:t>
            </a:r>
            <a:r>
              <a:rPr kumimoji="1" lang="ja-JP" altLang="en-US" baseline="0" dirty="0" smtClean="0"/>
              <a:t>できるしサイトに</a:t>
            </a:r>
            <a:r>
              <a:rPr kumimoji="1" lang="en-US" altLang="ja-JP" baseline="0" dirty="0" smtClean="0"/>
              <a:t>OSX</a:t>
            </a:r>
            <a:r>
              <a:rPr kumimoji="1" lang="ja-JP" altLang="en-US" baseline="0" dirty="0" smtClean="0"/>
              <a:t>、</a:t>
            </a:r>
            <a:r>
              <a:rPr kumimoji="1" lang="en-US" altLang="ja-JP" baseline="0" dirty="0" smtClean="0"/>
              <a:t>Windows</a:t>
            </a:r>
            <a:r>
              <a:rPr kumimoji="1" lang="ja-JP" altLang="en-US" baseline="0" dirty="0" smtClean="0"/>
              <a:t>、</a:t>
            </a:r>
            <a:r>
              <a:rPr kumimoji="1" lang="en-US" altLang="ja-JP" baseline="0" dirty="0" smtClean="0"/>
              <a:t>Linux</a:t>
            </a:r>
            <a:r>
              <a:rPr kumimoji="1" lang="ja-JP" altLang="en-US" baseline="0" dirty="0" smtClean="0"/>
              <a:t>用のインストーラーもあります。</a:t>
            </a:r>
            <a:endParaRPr kumimoji="1" lang="en-US" altLang="ja-JP" baseline="0" dirty="0" smtClean="0"/>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38</a:t>
            </a:fld>
            <a:endParaRPr kumimoji="1" lang="ja-JP" altLang="en-US"/>
          </a:p>
        </p:txBody>
      </p:sp>
    </p:spTree>
    <p:extLst>
      <p:ext uri="{BB962C8B-B14F-4D97-AF65-F5344CB8AC3E}">
        <p14:creationId xmlns:p14="http://schemas.microsoft.com/office/powerpoint/2010/main" val="1182788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smtClean="0"/>
              <a:t>Azure</a:t>
            </a:r>
            <a:r>
              <a:rPr kumimoji="1" lang="en-US" altLang="ja-JP" baseline="0" dirty="0" smtClean="0"/>
              <a:t> cli(</a:t>
            </a:r>
            <a:r>
              <a:rPr kumimoji="1" lang="ja-JP" altLang="en-US" baseline="0" dirty="0" smtClean="0"/>
              <a:t>コマンドライン</a:t>
            </a:r>
            <a:r>
              <a:rPr kumimoji="1" lang="en-US" altLang="ja-JP" baseline="0" dirty="0" smtClean="0"/>
              <a:t>)</a:t>
            </a:r>
            <a:r>
              <a:rPr kumimoji="1" lang="ja-JP" altLang="en-US" baseline="0" dirty="0" smtClean="0"/>
              <a:t>は</a:t>
            </a:r>
            <a:r>
              <a:rPr kumimoji="1" lang="en-US" altLang="ja-JP" baseline="0" dirty="0" smtClean="0"/>
              <a:t>Node Packaged Modules</a:t>
            </a:r>
            <a:r>
              <a:rPr kumimoji="1" lang="ja-JP" altLang="en-US" baseline="0" dirty="0" smtClean="0"/>
              <a:t>で</a:t>
            </a:r>
            <a:r>
              <a:rPr kumimoji="1" lang="en-US" altLang="ja-JP" baseline="0" dirty="0" smtClean="0"/>
              <a:t>DL</a:t>
            </a:r>
            <a:r>
              <a:rPr kumimoji="1" lang="ja-JP" altLang="en-US" baseline="0" dirty="0" smtClean="0"/>
              <a:t>できるしサイトに</a:t>
            </a:r>
            <a:r>
              <a:rPr kumimoji="1" lang="en-US" altLang="ja-JP" baseline="0" dirty="0" smtClean="0"/>
              <a:t>OSX</a:t>
            </a:r>
            <a:r>
              <a:rPr kumimoji="1" lang="ja-JP" altLang="en-US" baseline="0" dirty="0" smtClean="0"/>
              <a:t>、</a:t>
            </a:r>
            <a:r>
              <a:rPr kumimoji="1" lang="en-US" altLang="ja-JP" baseline="0" dirty="0" smtClean="0"/>
              <a:t>Windows</a:t>
            </a:r>
            <a:r>
              <a:rPr kumimoji="1" lang="ja-JP" altLang="en-US" baseline="0" dirty="0" smtClean="0"/>
              <a:t>、</a:t>
            </a:r>
            <a:r>
              <a:rPr kumimoji="1" lang="en-US" altLang="ja-JP" baseline="0" dirty="0" smtClean="0"/>
              <a:t>Linux</a:t>
            </a:r>
            <a:r>
              <a:rPr kumimoji="1" lang="ja-JP" altLang="en-US" baseline="0" dirty="0" smtClean="0"/>
              <a:t>用のインストーラーもあります。</a:t>
            </a:r>
            <a:endParaRPr kumimoji="1" lang="en-US" altLang="ja-JP" baseline="0" dirty="0" smtClean="0"/>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39</a:t>
            </a:fld>
            <a:endParaRPr kumimoji="1" lang="ja-JP" altLang="en-US"/>
          </a:p>
        </p:txBody>
      </p:sp>
    </p:spTree>
    <p:extLst>
      <p:ext uri="{BB962C8B-B14F-4D97-AF65-F5344CB8AC3E}">
        <p14:creationId xmlns:p14="http://schemas.microsoft.com/office/powerpoint/2010/main" val="1182788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smtClean="0"/>
              <a:t>Azure</a:t>
            </a:r>
            <a:r>
              <a:rPr kumimoji="1" lang="en-US" altLang="ja-JP" baseline="0" dirty="0" smtClean="0"/>
              <a:t> cli(</a:t>
            </a:r>
            <a:r>
              <a:rPr kumimoji="1" lang="ja-JP" altLang="en-US" baseline="0" dirty="0" smtClean="0"/>
              <a:t>コマンドライン</a:t>
            </a:r>
            <a:r>
              <a:rPr kumimoji="1" lang="en-US" altLang="ja-JP" baseline="0" dirty="0" smtClean="0"/>
              <a:t>)</a:t>
            </a:r>
            <a:r>
              <a:rPr kumimoji="1" lang="ja-JP" altLang="en-US" baseline="0" dirty="0" smtClean="0"/>
              <a:t>は</a:t>
            </a:r>
            <a:r>
              <a:rPr kumimoji="1" lang="en-US" altLang="ja-JP" baseline="0" dirty="0" smtClean="0"/>
              <a:t>Node Packaged Modules</a:t>
            </a:r>
            <a:r>
              <a:rPr kumimoji="1" lang="ja-JP" altLang="en-US" baseline="0" dirty="0" smtClean="0"/>
              <a:t>で</a:t>
            </a:r>
            <a:r>
              <a:rPr kumimoji="1" lang="en-US" altLang="ja-JP" baseline="0" dirty="0" smtClean="0"/>
              <a:t>DL</a:t>
            </a:r>
            <a:r>
              <a:rPr kumimoji="1" lang="ja-JP" altLang="en-US" baseline="0" dirty="0" smtClean="0"/>
              <a:t>できるしサイトに</a:t>
            </a:r>
            <a:r>
              <a:rPr kumimoji="1" lang="en-US" altLang="ja-JP" baseline="0" dirty="0" smtClean="0"/>
              <a:t>OSX</a:t>
            </a:r>
            <a:r>
              <a:rPr kumimoji="1" lang="ja-JP" altLang="en-US" baseline="0" dirty="0" smtClean="0"/>
              <a:t>、</a:t>
            </a:r>
            <a:r>
              <a:rPr kumimoji="1" lang="en-US" altLang="ja-JP" baseline="0" dirty="0" smtClean="0"/>
              <a:t>Windows</a:t>
            </a:r>
            <a:r>
              <a:rPr kumimoji="1" lang="ja-JP" altLang="en-US" baseline="0" dirty="0" smtClean="0"/>
              <a:t>、</a:t>
            </a:r>
            <a:r>
              <a:rPr kumimoji="1" lang="en-US" altLang="ja-JP" baseline="0" dirty="0" smtClean="0"/>
              <a:t>Linux</a:t>
            </a:r>
            <a:r>
              <a:rPr kumimoji="1" lang="ja-JP" altLang="en-US" baseline="0" dirty="0" smtClean="0"/>
              <a:t>用のインストーラーもあります。</a:t>
            </a:r>
            <a:endParaRPr kumimoji="1" lang="en-US" altLang="ja-JP" baseline="0" dirty="0" smtClean="0"/>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40</a:t>
            </a:fld>
            <a:endParaRPr kumimoji="1" lang="ja-JP" altLang="en-US"/>
          </a:p>
        </p:txBody>
      </p:sp>
    </p:spTree>
    <p:extLst>
      <p:ext uri="{BB962C8B-B14F-4D97-AF65-F5344CB8AC3E}">
        <p14:creationId xmlns:p14="http://schemas.microsoft.com/office/powerpoint/2010/main" val="1182788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61</a:t>
            </a:fld>
            <a:endParaRPr kumimoji="1" lang="ja-JP" altLang="en-US"/>
          </a:p>
        </p:txBody>
      </p:sp>
    </p:spTree>
    <p:extLst>
      <p:ext uri="{BB962C8B-B14F-4D97-AF65-F5344CB8AC3E}">
        <p14:creationId xmlns:p14="http://schemas.microsoft.com/office/powerpoint/2010/main" val="674336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インスタンス</a:t>
            </a:r>
            <a:r>
              <a:rPr kumimoji="1" lang="en-US" altLang="ja-JP" dirty="0" smtClean="0"/>
              <a:t>→</a:t>
            </a:r>
            <a:r>
              <a:rPr kumimoji="1" lang="ja-JP" altLang="en-US" dirty="0" smtClean="0"/>
              <a:t>実体という意味</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73</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インスタンス</a:t>
            </a:r>
            <a:r>
              <a:rPr kumimoji="1" lang="en-US" altLang="ja-JP" dirty="0" smtClean="0"/>
              <a:t>→</a:t>
            </a:r>
            <a:r>
              <a:rPr kumimoji="1" lang="ja-JP" altLang="en-US" dirty="0" smtClean="0"/>
              <a:t>実体という意味</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75</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インスタンス</a:t>
            </a:r>
            <a:r>
              <a:rPr kumimoji="1" lang="en-US" altLang="ja-JP" dirty="0" smtClean="0"/>
              <a:t>→</a:t>
            </a:r>
            <a:r>
              <a:rPr kumimoji="1" lang="ja-JP" altLang="en-US" dirty="0" smtClean="0"/>
              <a:t>実体という意味</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76</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日本、中国、アメリカ、カナダ、ブラジル、ヨーロッパ、オーストラリアとかがあります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8</a:t>
            </a:fld>
            <a:endParaRPr kumimoji="1" lang="ja-JP" altLang="en-US"/>
          </a:p>
        </p:txBody>
      </p:sp>
    </p:spTree>
    <p:extLst>
      <p:ext uri="{BB962C8B-B14F-4D97-AF65-F5344CB8AC3E}">
        <p14:creationId xmlns:p14="http://schemas.microsoft.com/office/powerpoint/2010/main" val="4092413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9</a:t>
            </a:fld>
            <a:endParaRPr kumimoji="1" lang="ja-JP" altLang="en-US"/>
          </a:p>
        </p:txBody>
      </p:sp>
    </p:spTree>
    <p:extLst>
      <p:ext uri="{BB962C8B-B14F-4D97-AF65-F5344CB8AC3E}">
        <p14:creationId xmlns:p14="http://schemas.microsoft.com/office/powerpoint/2010/main" val="2615704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10</a:t>
            </a:fld>
            <a:endParaRPr kumimoji="1" lang="ja-JP" altLang="en-US"/>
          </a:p>
        </p:txBody>
      </p:sp>
    </p:spTree>
    <p:extLst>
      <p:ext uri="{BB962C8B-B14F-4D97-AF65-F5344CB8AC3E}">
        <p14:creationId xmlns:p14="http://schemas.microsoft.com/office/powerpoint/2010/main" val="2615704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11</a:t>
            </a:fld>
            <a:endParaRPr kumimoji="1" lang="ja-JP" altLang="en-US"/>
          </a:p>
        </p:txBody>
      </p:sp>
    </p:spTree>
    <p:extLst>
      <p:ext uri="{BB962C8B-B14F-4D97-AF65-F5344CB8AC3E}">
        <p14:creationId xmlns:p14="http://schemas.microsoft.com/office/powerpoint/2010/main" val="2615704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smtClean="0"/>
              <a:t>Analytics(</a:t>
            </a:r>
            <a:r>
              <a:rPr kumimoji="1" lang="ja-JP" altLang="en-US" dirty="0" smtClean="0"/>
              <a:t>アナリティクス</a:t>
            </a:r>
            <a:r>
              <a:rPr kumimoji="1" lang="en-US" altLang="ja-JP" dirty="0" smtClean="0"/>
              <a:t>)→</a:t>
            </a:r>
            <a:r>
              <a:rPr kumimoji="1" lang="ja-JP" altLang="en-US" dirty="0" smtClean="0"/>
              <a:t>アクセス解析</a:t>
            </a:r>
            <a:endParaRPr kumimoji="1" lang="en-US" altLang="ja-JP" dirty="0" smtClean="0"/>
          </a:p>
          <a:p>
            <a:r>
              <a:rPr kumimoji="1" lang="ja-JP" altLang="en-US" dirty="0" smtClean="0"/>
              <a:t>フロントエンド</a:t>
            </a:r>
            <a:endParaRPr kumimoji="1" lang="en-US" altLang="ja-JP" dirty="0" smtClean="0"/>
          </a:p>
          <a:p>
            <a:r>
              <a:rPr kumimoji="1" lang="en-US" altLang="ja-JP" dirty="0" smtClean="0"/>
              <a:t>Conversation</a:t>
            </a:r>
            <a:r>
              <a:rPr kumimoji="1" lang="en-US" altLang="ja-JP" baseline="0" dirty="0" smtClean="0"/>
              <a:t> DB</a:t>
            </a:r>
            <a:r>
              <a:rPr kumimoji="1" lang="en-US" altLang="ja-JP" dirty="0" smtClean="0"/>
              <a:t>→</a:t>
            </a:r>
            <a:r>
              <a:rPr kumimoji="1" lang="ja-JP" altLang="en-US" dirty="0" smtClean="0"/>
              <a:t>会話用</a:t>
            </a:r>
            <a:r>
              <a:rPr kumimoji="1" lang="en-US" altLang="ja-JP" dirty="0" smtClean="0"/>
              <a:t>DB?</a:t>
            </a:r>
          </a:p>
          <a:p>
            <a:r>
              <a:rPr kumimoji="1" lang="ja-JP" altLang="en-US" dirty="0" smtClean="0"/>
              <a:t>それらから</a:t>
            </a:r>
            <a:r>
              <a:rPr kumimoji="1" lang="en-US" altLang="ja-JP" dirty="0" smtClean="0"/>
              <a:t>Bing API</a:t>
            </a:r>
            <a:r>
              <a:rPr kumimoji="1" lang="ja-JP" altLang="en-US" dirty="0" smtClean="0"/>
              <a:t>ブッコンでるかんじかな</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12</a:t>
            </a:fld>
            <a:endParaRPr kumimoji="1" lang="ja-JP" altLang="en-US"/>
          </a:p>
        </p:txBody>
      </p:sp>
    </p:spTree>
    <p:extLst>
      <p:ext uri="{BB962C8B-B14F-4D97-AF65-F5344CB8AC3E}">
        <p14:creationId xmlns:p14="http://schemas.microsoft.com/office/powerpoint/2010/main" val="137821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13</a:t>
            </a:fld>
            <a:endParaRPr kumimoji="1" lang="ja-JP" altLang="en-US"/>
          </a:p>
        </p:txBody>
      </p:sp>
    </p:spTree>
    <p:extLst>
      <p:ext uri="{BB962C8B-B14F-4D97-AF65-F5344CB8AC3E}">
        <p14:creationId xmlns:p14="http://schemas.microsoft.com/office/powerpoint/2010/main" val="2615704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1">
    <p:spTree>
      <p:nvGrpSpPr>
        <p:cNvPr id="1" name=""/>
        <p:cNvGrpSpPr/>
        <p:nvPr/>
      </p:nvGrpSpPr>
      <p:grpSpPr>
        <a:xfrm>
          <a:off x="0" y="0"/>
          <a:ext cx="0" cy="0"/>
          <a:chOff x="0" y="0"/>
          <a:chExt cx="0" cy="0"/>
        </a:xfrm>
      </p:grpSpPr>
      <p:pic>
        <p:nvPicPr>
          <p:cNvPr id="13" name="Picture 12" descr="Z:\Share\To-Jake\logos_for_jake\MSP_regular.png"/>
          <p:cNvPicPr>
            <a:picLocks noChangeAspect="1" noChangeArrowheads="1"/>
          </p:cNvPicPr>
          <p:nvPr/>
        </p:nvPicPr>
        <p:blipFill>
          <a:blip r:embed="rId2"/>
          <a:stretch>
            <a:fillRect/>
          </a:stretch>
        </p:blipFill>
        <p:spPr bwMode="auto">
          <a:xfrm>
            <a:off x="803284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6337084" y="439138"/>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34" name="Rectangle 33"/>
          <p:cNvSpPr/>
          <p:nvPr/>
        </p:nvSpPr>
        <p:spPr>
          <a:xfrm flipH="1">
            <a:off x="6337085" y="5328107"/>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5" name="Rectangle 34"/>
          <p:cNvSpPr/>
          <p:nvPr/>
        </p:nvSpPr>
        <p:spPr>
          <a:xfrm flipH="1">
            <a:off x="5732249" y="532527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6" name="Rectangle 35"/>
          <p:cNvSpPr/>
          <p:nvPr/>
        </p:nvSpPr>
        <p:spPr>
          <a:xfrm flipH="1">
            <a:off x="6006643" y="4995643"/>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7" name="Title Placeholder 1"/>
          <p:cNvSpPr>
            <a:spLocks noGrp="1"/>
          </p:cNvSpPr>
          <p:nvPr>
            <p:ph type="title" hasCustomPrompt="1"/>
          </p:nvPr>
        </p:nvSpPr>
        <p:spPr>
          <a:xfrm>
            <a:off x="6338860" y="957583"/>
            <a:ext cx="4741333" cy="2301300"/>
          </a:xfrm>
          <a:prstGeom prst="rect">
            <a:avLst/>
          </a:prstGeom>
        </p:spPr>
        <p:txBody>
          <a:bodyPr vert="horz" lIns="91440" tIns="0" rIns="91440" bIns="45720" rtlCol="0" anchor="t" anchorCtr="0">
            <a:noAutofit/>
          </a:bodyPr>
          <a:lstStyle>
            <a:lvl1pPr algn="l">
              <a:defRPr sz="6400" b="0" cap="none" spc="133" baseline="0">
                <a:solidFill>
                  <a:srgbClr val="FFFFFF"/>
                </a:solidFill>
                <a:latin typeface="Segoe Light"/>
                <a:cs typeface="Segoe Light"/>
              </a:defRPr>
            </a:lvl1pPr>
          </a:lstStyle>
          <a:p>
            <a:r>
              <a:rPr lang="en-US" dirty="0" smtClean="0"/>
              <a:t>title of presentation</a:t>
            </a:r>
            <a:endParaRPr lang="en-US" dirty="0"/>
          </a:p>
        </p:txBody>
      </p:sp>
      <p:sp>
        <p:nvSpPr>
          <p:cNvPr id="38" name="Subtitle 2"/>
          <p:cNvSpPr>
            <a:spLocks noGrp="1"/>
          </p:cNvSpPr>
          <p:nvPr>
            <p:ph type="subTitle" idx="1" hasCustomPrompt="1"/>
          </p:nvPr>
        </p:nvSpPr>
        <p:spPr>
          <a:xfrm>
            <a:off x="6928802"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Tree>
    <p:extLst>
      <p:ext uri="{BB962C8B-B14F-4D97-AF65-F5344CB8AC3E}">
        <p14:creationId xmlns:p14="http://schemas.microsoft.com/office/powerpoint/2010/main" val="733698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pag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12" descr="Z:\Share\To-Jake\logos_for_jake\MSP_regular.png"/>
          <p:cNvPicPr>
            <a:picLocks noChangeAspect="1" noChangeArrowheads="1"/>
          </p:cNvPicPr>
          <p:nvPr/>
        </p:nvPicPr>
        <p:blipFill>
          <a:blip r:embed="rId2"/>
          <a:stretch>
            <a:fillRect/>
          </a:stretch>
        </p:blipFill>
        <p:spPr bwMode="auto">
          <a:xfrm>
            <a:off x="803284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a:spLocks noGrp="1"/>
          </p:cNvSpPr>
          <p:nvPr>
            <p:ph type="title" hasCustomPrompt="1"/>
          </p:nvPr>
        </p:nvSpPr>
        <p:spPr>
          <a:xfrm>
            <a:off x="817748" y="2544589"/>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13" name="Text Placeholder 2"/>
          <p:cNvSpPr>
            <a:spLocks noGrp="1"/>
          </p:cNvSpPr>
          <p:nvPr>
            <p:ph type="body" idx="1" hasCustomPrompt="1"/>
          </p:nvPr>
        </p:nvSpPr>
        <p:spPr>
          <a:xfrm>
            <a:off x="1490807" y="4023363"/>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3081541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vider page 3">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itle 1"/>
          <p:cNvSpPr>
            <a:spLocks noGrp="1"/>
          </p:cNvSpPr>
          <p:nvPr>
            <p:ph type="title" hasCustomPrompt="1"/>
          </p:nvPr>
        </p:nvSpPr>
        <p:spPr>
          <a:xfrm>
            <a:off x="817748" y="2544589"/>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9" name="Text Placeholder 2"/>
          <p:cNvSpPr>
            <a:spLocks noGrp="1"/>
          </p:cNvSpPr>
          <p:nvPr>
            <p:ph type="body" idx="1" hasCustomPrompt="1"/>
          </p:nvPr>
        </p:nvSpPr>
        <p:spPr>
          <a:xfrm>
            <a:off x="1490807" y="4023363"/>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pic>
        <p:nvPicPr>
          <p:cNvPr id="11" name="Picture 12" descr="Z:\Share\To-Jake\logos_for_jake\MSP_regular.png"/>
          <p:cNvPicPr>
            <a:picLocks noChangeAspect="1" noChangeArrowheads="1"/>
          </p:cNvPicPr>
          <p:nvPr/>
        </p:nvPicPr>
        <p:blipFill>
          <a:blip r:embed="rId2"/>
          <a:stretch>
            <a:fillRect/>
          </a:stretch>
        </p:blipFill>
        <p:spPr bwMode="auto">
          <a:xfrm>
            <a:off x="803284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530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8" name="Rectangle 7"/>
          <p:cNvSpPr/>
          <p:nvPr/>
        </p:nvSpPr>
        <p:spPr>
          <a:xfrm>
            <a:off x="4195784"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p:cNvSpPr/>
          <p:nvPr/>
        </p:nvSpPr>
        <p:spPr>
          <a:xfrm>
            <a:off x="3590945" y="5409002"/>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4195784" y="5409003"/>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 name="Picture 10" descr="WIN11_Sarah_01_PPT.jpg"/>
          <p:cNvPicPr>
            <a:picLocks noChangeAspect="1"/>
          </p:cNvPicPr>
          <p:nvPr/>
        </p:nvPicPr>
        <p:blipFill rotWithShape="1">
          <a:blip r:embed="rId2" cstate="email">
            <a:extLst>
              <a:ext uri="{28A0092B-C50C-407E-A947-70E740481C1C}">
                <a14:useLocalDpi xmlns:a14="http://schemas.microsoft.com/office/drawing/2010/main"/>
              </a:ext>
            </a:extLst>
          </a:blip>
          <a:srcRect r="-232" b="-232"/>
          <a:stretch/>
        </p:blipFill>
        <p:spPr>
          <a:xfrm>
            <a:off x="474689" y="1687908"/>
            <a:ext cx="3657600" cy="3657600"/>
          </a:xfrm>
          <a:prstGeom prst="rect">
            <a:avLst/>
          </a:prstGeom>
        </p:spPr>
      </p:pic>
      <p:pic>
        <p:nvPicPr>
          <p:cNvPr id="12" name="Picture 11" descr="Z:\Share\To-Jake\logos_for_jake\MSP_regular.png"/>
          <p:cNvPicPr>
            <a:picLocks noChangeAspect="1" noChangeArrowheads="1"/>
          </p:cNvPicPr>
          <p:nvPr/>
        </p:nvPicPr>
        <p:blipFill>
          <a:blip r:embed="rId3"/>
          <a:stretch>
            <a:fillRect/>
          </a:stretch>
        </p:blipFill>
        <p:spPr bwMode="auto">
          <a:xfrm>
            <a:off x="803284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a:spLocks noGrp="1"/>
          </p:cNvSpPr>
          <p:nvPr>
            <p:ph type="title" hasCustomPrompt="1"/>
          </p:nvPr>
        </p:nvSpPr>
        <p:spPr>
          <a:xfrm>
            <a:off x="4195790" y="902184"/>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6" name="Text Placeholder 2"/>
          <p:cNvSpPr>
            <a:spLocks noGrp="1"/>
          </p:cNvSpPr>
          <p:nvPr>
            <p:ph type="body" idx="1" hasCustomPrompt="1"/>
          </p:nvPr>
        </p:nvSpPr>
        <p:spPr>
          <a:xfrm>
            <a:off x="4859257" y="2915887"/>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4090565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8" name="Rectangle 7"/>
          <p:cNvSpPr/>
          <p:nvPr/>
        </p:nvSpPr>
        <p:spPr>
          <a:xfrm>
            <a:off x="4195784"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p:cNvSpPr/>
          <p:nvPr/>
        </p:nvSpPr>
        <p:spPr>
          <a:xfrm>
            <a:off x="3590945" y="5409002"/>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4195784" y="5409003"/>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4239" y="1683559"/>
            <a:ext cx="3652424" cy="3652424"/>
          </a:xfrm>
          <a:prstGeom prst="rect">
            <a:avLst/>
          </a:prstGeom>
        </p:spPr>
      </p:pic>
      <p:pic>
        <p:nvPicPr>
          <p:cNvPr id="11" name="Picture 10" descr="Z:\Share\To-Jake\logos_for_jake\MSP_regular.png"/>
          <p:cNvPicPr>
            <a:picLocks noChangeAspect="1" noChangeArrowheads="1"/>
          </p:cNvPicPr>
          <p:nvPr/>
        </p:nvPicPr>
        <p:blipFill>
          <a:blip r:embed="rId3"/>
          <a:stretch>
            <a:fillRect/>
          </a:stretch>
        </p:blipFill>
        <p:spPr bwMode="auto">
          <a:xfrm>
            <a:off x="803284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title" hasCustomPrompt="1"/>
          </p:nvPr>
        </p:nvSpPr>
        <p:spPr>
          <a:xfrm>
            <a:off x="4195790" y="902184"/>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5" name="Text Placeholder 2"/>
          <p:cNvSpPr>
            <a:spLocks noGrp="1"/>
          </p:cNvSpPr>
          <p:nvPr>
            <p:ph type="body" idx="1" hasCustomPrompt="1"/>
          </p:nvPr>
        </p:nvSpPr>
        <p:spPr>
          <a:xfrm>
            <a:off x="4859257" y="2915887"/>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3826666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3">
    <p:spTree>
      <p:nvGrpSpPr>
        <p:cNvPr id="1" name=""/>
        <p:cNvGrpSpPr/>
        <p:nvPr/>
      </p:nvGrpSpPr>
      <p:grpSpPr>
        <a:xfrm>
          <a:off x="0" y="0"/>
          <a:ext cx="0" cy="0"/>
          <a:chOff x="0" y="0"/>
          <a:chExt cx="0" cy="0"/>
        </a:xfrm>
      </p:grpSpPr>
      <p:sp>
        <p:nvSpPr>
          <p:cNvPr id="8" name="Rectangle 7"/>
          <p:cNvSpPr/>
          <p:nvPr/>
        </p:nvSpPr>
        <p:spPr>
          <a:xfrm>
            <a:off x="4195784"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3590945" y="5409002"/>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4195784" y="5409003"/>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7357" y="1687908"/>
            <a:ext cx="3645408" cy="3645408"/>
          </a:xfrm>
          <a:prstGeom prst="rect">
            <a:avLst/>
          </a:prstGeom>
        </p:spPr>
      </p:pic>
      <p:pic>
        <p:nvPicPr>
          <p:cNvPr id="9" name="Picture 8" descr="Z:\Share\To-Jake\logos_for_jake\MSP_regular.png"/>
          <p:cNvPicPr>
            <a:picLocks noChangeAspect="1" noChangeArrowheads="1"/>
          </p:cNvPicPr>
          <p:nvPr/>
        </p:nvPicPr>
        <p:blipFill>
          <a:blip r:embed="rId3"/>
          <a:stretch>
            <a:fillRect/>
          </a:stretch>
        </p:blipFill>
        <p:spPr bwMode="auto">
          <a:xfrm>
            <a:off x="803284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title" hasCustomPrompt="1"/>
          </p:nvPr>
        </p:nvSpPr>
        <p:spPr>
          <a:xfrm>
            <a:off x="4195790" y="902184"/>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5" name="Text Placeholder 2"/>
          <p:cNvSpPr>
            <a:spLocks noGrp="1"/>
          </p:cNvSpPr>
          <p:nvPr>
            <p:ph type="body" idx="1" hasCustomPrompt="1"/>
          </p:nvPr>
        </p:nvSpPr>
        <p:spPr>
          <a:xfrm>
            <a:off x="4859257" y="2915887"/>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1891262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4">
    <p:spTree>
      <p:nvGrpSpPr>
        <p:cNvPr id="1" name=""/>
        <p:cNvGrpSpPr/>
        <p:nvPr/>
      </p:nvGrpSpPr>
      <p:grpSpPr>
        <a:xfrm>
          <a:off x="0" y="0"/>
          <a:ext cx="0" cy="0"/>
          <a:chOff x="0" y="0"/>
          <a:chExt cx="0" cy="0"/>
        </a:xfrm>
      </p:grpSpPr>
      <p:sp>
        <p:nvSpPr>
          <p:cNvPr id="8" name="Rectangle 7"/>
          <p:cNvSpPr/>
          <p:nvPr/>
        </p:nvSpPr>
        <p:spPr>
          <a:xfrm>
            <a:off x="4195784"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3590945" y="5409002"/>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4195784" y="5409003"/>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itle 1"/>
          <p:cNvSpPr>
            <a:spLocks noGrp="1"/>
          </p:cNvSpPr>
          <p:nvPr>
            <p:ph type="title" hasCustomPrompt="1"/>
          </p:nvPr>
        </p:nvSpPr>
        <p:spPr>
          <a:xfrm>
            <a:off x="4195790" y="902184"/>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6" name="Text Placeholder 2"/>
          <p:cNvSpPr>
            <a:spLocks noGrp="1"/>
          </p:cNvSpPr>
          <p:nvPr>
            <p:ph type="body" idx="1" hasCustomPrompt="1"/>
          </p:nvPr>
        </p:nvSpPr>
        <p:spPr>
          <a:xfrm>
            <a:off x="4859257" y="2915887"/>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0585" y="1690573"/>
            <a:ext cx="3639631" cy="3645408"/>
          </a:xfrm>
          <a:prstGeom prst="rect">
            <a:avLst/>
          </a:prstGeom>
        </p:spPr>
      </p:pic>
      <p:pic>
        <p:nvPicPr>
          <p:cNvPr id="9" name="Picture 8" descr="Z:\Share\To-Jake\logos_for_jake\MSP_regular.png"/>
          <p:cNvPicPr>
            <a:picLocks noChangeAspect="1" noChangeArrowheads="1"/>
          </p:cNvPicPr>
          <p:nvPr/>
        </p:nvPicPr>
        <p:blipFill>
          <a:blip r:embed="rId3"/>
          <a:stretch>
            <a:fillRect/>
          </a:stretch>
        </p:blipFill>
        <p:spPr bwMode="auto">
          <a:xfrm>
            <a:off x="803284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466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ne Content 1">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2"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
        <p:nvSpPr>
          <p:cNvPr id="9" name="Content Placeholder 2"/>
          <p:cNvSpPr>
            <a:spLocks noGrp="1"/>
          </p:cNvSpPr>
          <p:nvPr>
            <p:ph sz="half" idx="1"/>
          </p:nvPr>
        </p:nvSpPr>
        <p:spPr>
          <a:xfrm>
            <a:off x="609600" y="1220842"/>
            <a:ext cx="10972800" cy="4905324"/>
          </a:xfrm>
        </p:spPr>
        <p:txBody>
          <a:bodyPr vert="horz" lIns="91440" tIns="45720" rIns="91440" bIns="45720" rtlCol="0">
            <a:normAutofit/>
          </a:bodyPr>
          <a:lstStyle>
            <a:lvl1pPr>
              <a:lnSpc>
                <a:spcPct val="120000"/>
              </a:lnSpc>
              <a:defRPr lang="en-US" spc="133" dirty="0" smtClean="0">
                <a:ln>
                  <a:noFill/>
                </a:ln>
                <a:solidFill>
                  <a:srgbClr val="333333"/>
                </a:solidFill>
              </a:defRPr>
            </a:lvl1pPr>
            <a:lvl2pPr>
              <a:lnSpc>
                <a:spcPct val="120000"/>
              </a:lnSpc>
              <a:defRPr lang="en-US" spc="133" dirty="0" smtClean="0">
                <a:ln>
                  <a:noFill/>
                </a:ln>
                <a:solidFill>
                  <a:srgbClr val="333333"/>
                </a:solidFill>
              </a:defRPr>
            </a:lvl2pPr>
            <a:lvl3pPr>
              <a:lnSpc>
                <a:spcPct val="120000"/>
              </a:lnSpc>
              <a:defRPr lang="en-US" spc="133" dirty="0" smtClean="0">
                <a:ln>
                  <a:noFill/>
                </a:ln>
                <a:solidFill>
                  <a:srgbClr val="333333"/>
                </a:solidFill>
              </a:defRPr>
            </a:lvl3pPr>
            <a:lvl4pPr>
              <a:lnSpc>
                <a:spcPct val="120000"/>
              </a:lnSpc>
              <a:defRPr lang="en-US" spc="133" dirty="0" smtClean="0">
                <a:ln>
                  <a:noFill/>
                </a:ln>
                <a:solidFill>
                  <a:srgbClr val="333333"/>
                </a:solidFill>
              </a:defRPr>
            </a:lvl4pPr>
            <a:lvl5pPr>
              <a:lnSpc>
                <a:spcPct val="120000"/>
              </a:lnSpc>
              <a:defRPr lang="en-US" spc="133" dirty="0">
                <a:ln>
                  <a:noFill/>
                </a:ln>
                <a:solidFill>
                  <a:srgbClr val="333333"/>
                </a:solidFill>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Tree>
    <p:extLst>
      <p:ext uri="{BB962C8B-B14F-4D97-AF65-F5344CB8AC3E}">
        <p14:creationId xmlns:p14="http://schemas.microsoft.com/office/powerpoint/2010/main" val="922009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One Content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4"/>
            <a:ext cx="10972800" cy="4525963"/>
          </a:xfrm>
        </p:spPr>
        <p:txBody>
          <a:bodyPr vert="horz" lIns="91440" tIns="45720" rIns="91440" bIns="45720" rtlCol="0">
            <a:normAutofit/>
          </a:bodyPr>
          <a:lstStyle>
            <a:lvl1pPr>
              <a:lnSpc>
                <a:spcPct val="120000"/>
              </a:lnSpc>
              <a:defRPr lang="en-US" dirty="0" smtClean="0"/>
            </a:lvl1pPr>
            <a:lvl2pPr>
              <a:lnSpc>
                <a:spcPct val="120000"/>
              </a:lnSpc>
              <a:defRPr lang="en-US" dirty="0" smtClean="0"/>
            </a:lvl2pPr>
            <a:lvl3pPr>
              <a:lnSpc>
                <a:spcPct val="120000"/>
              </a:lnSpc>
              <a:defRPr lang="en-US" dirty="0" smtClean="0"/>
            </a:lvl3pPr>
            <a:lvl4pPr>
              <a:lnSpc>
                <a:spcPct val="120000"/>
              </a:lnSpc>
              <a:defRPr lang="en-US" dirty="0" smtClean="0"/>
            </a:lvl4pPr>
            <a:lvl5pPr>
              <a:lnSpc>
                <a:spcPct val="120000"/>
              </a:lnSpc>
              <a:defRPr lang="en-US" dirty="0"/>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5"/>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12638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4"/>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97600" y="1600204"/>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862985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4"/>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97600" y="1600204"/>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5"/>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947023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pic>
        <p:nvPicPr>
          <p:cNvPr id="3" name="Picture 2" descr="_0001_Layer Comp 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2" descr="Z:\Share\To-Jake\logos_for_jake\MSP_regular.png"/>
          <p:cNvPicPr>
            <a:picLocks noChangeAspect="1" noChangeArrowheads="1"/>
          </p:cNvPicPr>
          <p:nvPr/>
        </p:nvPicPr>
        <p:blipFill>
          <a:blip r:embed="rId3"/>
          <a:stretch>
            <a:fillRect/>
          </a:stretch>
        </p:blipFill>
        <p:spPr bwMode="auto">
          <a:xfrm>
            <a:off x="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509555" y="546951"/>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1323157" y="5436446"/>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11323157" y="5106783"/>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itle Placeholder 1"/>
          <p:cNvSpPr>
            <a:spLocks noGrp="1"/>
          </p:cNvSpPr>
          <p:nvPr>
            <p:ph type="title" hasCustomPrompt="1"/>
          </p:nvPr>
        </p:nvSpPr>
        <p:spPr>
          <a:xfrm>
            <a:off x="6509556" y="957583"/>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22" name="Subtitle 2"/>
          <p:cNvSpPr>
            <a:spLocks noGrp="1"/>
          </p:cNvSpPr>
          <p:nvPr>
            <p:ph type="subTitle" idx="1" hasCustomPrompt="1"/>
          </p:nvPr>
        </p:nvSpPr>
        <p:spPr>
          <a:xfrm>
            <a:off x="7099498"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23" name="Rectangle 22"/>
          <p:cNvSpPr/>
          <p:nvPr/>
        </p:nvSpPr>
        <p:spPr>
          <a:xfrm>
            <a:off x="10175448" y="5436874"/>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1520815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1">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4105380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2">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6" name="Title 1"/>
          <p:cNvSpPr>
            <a:spLocks noGrp="1"/>
          </p:cNvSpPr>
          <p:nvPr>
            <p:ph type="title" hasCustomPrompt="1"/>
          </p:nvPr>
        </p:nvSpPr>
        <p:spPr>
          <a:xfrm>
            <a:off x="609600" y="5"/>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429814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1535116"/>
            <a:ext cx="5386917"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4" name="Content Placeholder 3"/>
          <p:cNvSpPr>
            <a:spLocks noGrp="1"/>
          </p:cNvSpPr>
          <p:nvPr>
            <p:ph sz="half" idx="2"/>
          </p:nvPr>
        </p:nvSpPr>
        <p:spPr>
          <a:xfrm>
            <a:off x="609600" y="2174875"/>
            <a:ext cx="5386917"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hasCustomPrompt="1"/>
          </p:nvPr>
        </p:nvSpPr>
        <p:spPr>
          <a:xfrm>
            <a:off x="6193378" y="1535116"/>
            <a:ext cx="5389033"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6" name="Content Placeholder 5"/>
          <p:cNvSpPr>
            <a:spLocks noGrp="1"/>
          </p:cNvSpPr>
          <p:nvPr>
            <p:ph sz="quarter" idx="4"/>
          </p:nvPr>
        </p:nvSpPr>
        <p:spPr>
          <a:xfrm>
            <a:off x="6193378" y="2174875"/>
            <a:ext cx="5389033"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4" name="Rectangle 13"/>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736416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mparison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1535116"/>
            <a:ext cx="5386917"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4" name="Content Placeholder 3"/>
          <p:cNvSpPr>
            <a:spLocks noGrp="1"/>
          </p:cNvSpPr>
          <p:nvPr>
            <p:ph sz="half" idx="2"/>
          </p:nvPr>
        </p:nvSpPr>
        <p:spPr>
          <a:xfrm>
            <a:off x="609600" y="2174875"/>
            <a:ext cx="5386917"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hasCustomPrompt="1"/>
          </p:nvPr>
        </p:nvSpPr>
        <p:spPr>
          <a:xfrm>
            <a:off x="6193378" y="1535116"/>
            <a:ext cx="5389033"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6" name="Content Placeholder 5"/>
          <p:cNvSpPr>
            <a:spLocks noGrp="1"/>
          </p:cNvSpPr>
          <p:nvPr>
            <p:ph sz="quarter" idx="4"/>
          </p:nvPr>
        </p:nvSpPr>
        <p:spPr>
          <a:xfrm>
            <a:off x="6193378" y="2174875"/>
            <a:ext cx="5389033"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Title 1"/>
          <p:cNvSpPr>
            <a:spLocks noGrp="1"/>
          </p:cNvSpPr>
          <p:nvPr>
            <p:ph type="title" hasCustomPrompt="1"/>
          </p:nvPr>
        </p:nvSpPr>
        <p:spPr>
          <a:xfrm>
            <a:off x="609600" y="5"/>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638904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1">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435104"/>
            <a:ext cx="6815667" cy="4691063"/>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952642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Caption 2">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435104"/>
            <a:ext cx="6815667" cy="4691063"/>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5"/>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74165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1">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1374775"/>
            <a:ext cx="7315200" cy="4114800"/>
          </a:xfrm>
        </p:spPr>
        <p:txBody>
          <a:bodyPr/>
          <a:lstStyle>
            <a:lvl1pPr marL="0" indent="0">
              <a:buNone/>
              <a:defRPr sz="4267">
                <a:latin typeface="Segoe UI" pitchFamily="34" charset="0"/>
                <a:ea typeface="Segoe UI" pitchFamily="34" charset="0"/>
                <a:cs typeface="Segoe UI"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dirty="0" smtClean="0"/>
              <a:t>図を追加</a:t>
            </a:r>
            <a:endParaRPr lang="en-US" dirty="0"/>
          </a:p>
        </p:txBody>
      </p:sp>
      <p:sp>
        <p:nvSpPr>
          <p:cNvPr id="4" name="Text Placeholder 3"/>
          <p:cNvSpPr>
            <a:spLocks noGrp="1"/>
          </p:cNvSpPr>
          <p:nvPr>
            <p:ph type="body" sz="half" idx="2"/>
          </p:nvPr>
        </p:nvSpPr>
        <p:spPr>
          <a:xfrm>
            <a:off x="2389717" y="5570543"/>
            <a:ext cx="7315200" cy="4746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93637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with Caption 2">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1374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dirty="0" smtClean="0"/>
              <a:t>図を追加</a:t>
            </a:r>
            <a:endParaRPr lang="en-US" dirty="0"/>
          </a:p>
        </p:txBody>
      </p:sp>
      <p:sp>
        <p:nvSpPr>
          <p:cNvPr id="4" name="Text Placeholder 3"/>
          <p:cNvSpPr>
            <a:spLocks noGrp="1"/>
          </p:cNvSpPr>
          <p:nvPr>
            <p:ph type="body" sz="half" idx="2"/>
          </p:nvPr>
        </p:nvSpPr>
        <p:spPr>
          <a:xfrm>
            <a:off x="2389717" y="5570543"/>
            <a:ext cx="7315200" cy="4746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5"/>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409373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etro template 1 ">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4599359" y="1837269"/>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19" name="Rectangle 18"/>
          <p:cNvSpPr/>
          <p:nvPr/>
        </p:nvSpPr>
        <p:spPr bwMode="auto">
          <a:xfrm>
            <a:off x="2581380" y="3833297"/>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400" spc="-51" dirty="0">
              <a:solidFill>
                <a:schemeClr val="bg1"/>
              </a:solidFill>
              <a:latin typeface="Segoe UI" pitchFamily="34" charset="0"/>
              <a:ea typeface="Segoe UI" pitchFamily="34" charset="0"/>
              <a:cs typeface="Segoe UI" pitchFamily="34" charset="0"/>
            </a:endParaRP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7" name="Rectangle 16"/>
          <p:cNvSpPr/>
          <p:nvPr/>
        </p:nvSpPr>
        <p:spPr bwMode="auto">
          <a:xfrm>
            <a:off x="599056" y="3819121"/>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8" name="Rectangle 17"/>
          <p:cNvSpPr/>
          <p:nvPr/>
        </p:nvSpPr>
        <p:spPr bwMode="auto">
          <a:xfrm>
            <a:off x="599056" y="1827677"/>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solidFill>
                <a:srgbClr val="FFFFFF"/>
              </a:solidFill>
              <a:latin typeface="Segoe UI" pitchFamily="34" charset="0"/>
              <a:ea typeface="Segoe UI" pitchFamily="34" charset="0"/>
              <a:cs typeface="Segoe UI" pitchFamily="34" charset="0"/>
            </a:endParaRPr>
          </a:p>
        </p:txBody>
      </p:sp>
      <p:sp>
        <p:nvSpPr>
          <p:cNvPr id="20" name="Rectangle 19"/>
          <p:cNvSpPr/>
          <p:nvPr/>
        </p:nvSpPr>
        <p:spPr bwMode="auto">
          <a:xfrm>
            <a:off x="2581377" y="1836717"/>
            <a:ext cx="1879128" cy="1875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b="0"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8009467" y="1841375"/>
            <a:ext cx="3549192" cy="384822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latin typeface="Segoe UI" pitchFamily="34" charset="0"/>
              <a:ea typeface="Segoe UI" pitchFamily="34" charset="0"/>
              <a:cs typeface="Segoe UI" pitchFamily="34" charset="0"/>
            </a:endParaRPr>
          </a:p>
        </p:txBody>
      </p:sp>
      <p:sp>
        <p:nvSpPr>
          <p:cNvPr id="4" name="Text Placeholder 3"/>
          <p:cNvSpPr>
            <a:spLocks noGrp="1"/>
          </p:cNvSpPr>
          <p:nvPr>
            <p:ph type="body" sz="quarter" idx="13" hasCustomPrompt="1"/>
          </p:nvPr>
        </p:nvSpPr>
        <p:spPr>
          <a:xfrm>
            <a:off x="599019" y="1826688"/>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4" hasCustomPrompt="1"/>
          </p:nvPr>
        </p:nvSpPr>
        <p:spPr>
          <a:xfrm>
            <a:off x="2589376" y="1826688"/>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15" hasCustomPrompt="1"/>
          </p:nvPr>
        </p:nvSpPr>
        <p:spPr>
          <a:xfrm>
            <a:off x="8009467" y="1841375"/>
            <a:ext cx="3549192" cy="383621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16" hasCustomPrompt="1"/>
          </p:nvPr>
        </p:nvSpPr>
        <p:spPr>
          <a:xfrm>
            <a:off x="2589376" y="3823880"/>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9" name="Picture Placeholder 8"/>
          <p:cNvSpPr>
            <a:spLocks noGrp="1"/>
          </p:cNvSpPr>
          <p:nvPr>
            <p:ph type="pic" sz="quarter" idx="17" hasCustomPrompt="1"/>
          </p:nvPr>
        </p:nvSpPr>
        <p:spPr>
          <a:xfrm>
            <a:off x="599017" y="3818469"/>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Rectangle 22"/>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25"/>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931201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etro template 2 ">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4599359" y="1837269"/>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19" name="Rectangle 18"/>
          <p:cNvSpPr/>
          <p:nvPr/>
        </p:nvSpPr>
        <p:spPr bwMode="auto">
          <a:xfrm>
            <a:off x="2581380" y="3833297"/>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400" spc="-51" dirty="0">
              <a:solidFill>
                <a:schemeClr val="bg1"/>
              </a:solidFill>
              <a:latin typeface="Segoe UI" pitchFamily="34" charset="0"/>
              <a:ea typeface="Segoe UI" pitchFamily="34" charset="0"/>
              <a:cs typeface="Segoe UI" pitchFamily="34" charset="0"/>
            </a:endParaRP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7" name="Rectangle 16"/>
          <p:cNvSpPr/>
          <p:nvPr/>
        </p:nvSpPr>
        <p:spPr bwMode="auto">
          <a:xfrm>
            <a:off x="599056" y="3819121"/>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8" name="Rectangle 17"/>
          <p:cNvSpPr/>
          <p:nvPr/>
        </p:nvSpPr>
        <p:spPr bwMode="auto">
          <a:xfrm>
            <a:off x="599056" y="1827677"/>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solidFill>
                <a:srgbClr val="FFFFFF"/>
              </a:solidFill>
              <a:latin typeface="Segoe UI" pitchFamily="34" charset="0"/>
              <a:ea typeface="Segoe UI" pitchFamily="34" charset="0"/>
              <a:cs typeface="Segoe UI" pitchFamily="34" charset="0"/>
            </a:endParaRPr>
          </a:p>
        </p:txBody>
      </p:sp>
      <p:sp>
        <p:nvSpPr>
          <p:cNvPr id="20" name="Rectangle 19"/>
          <p:cNvSpPr/>
          <p:nvPr/>
        </p:nvSpPr>
        <p:spPr bwMode="auto">
          <a:xfrm>
            <a:off x="2581377" y="1836717"/>
            <a:ext cx="1879128" cy="1875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b="0"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8009467" y="1841375"/>
            <a:ext cx="3549192" cy="384822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latin typeface="Segoe UI" pitchFamily="34" charset="0"/>
              <a:ea typeface="Segoe UI" pitchFamily="34" charset="0"/>
              <a:cs typeface="Segoe UI" pitchFamily="34" charset="0"/>
            </a:endParaRPr>
          </a:p>
        </p:txBody>
      </p:sp>
      <p:sp>
        <p:nvSpPr>
          <p:cNvPr id="15" name="Title 1"/>
          <p:cNvSpPr>
            <a:spLocks noGrp="1"/>
          </p:cNvSpPr>
          <p:nvPr>
            <p:ph type="title" hasCustomPrompt="1"/>
          </p:nvPr>
        </p:nvSpPr>
        <p:spPr>
          <a:xfrm>
            <a:off x="609607" y="281946"/>
            <a:ext cx="10992476" cy="582841"/>
          </a:xfrm>
        </p:spPr>
        <p:txBody>
          <a:bodyPr vert="horz" lIns="91440" tIns="0" rIns="91440" bIns="45720" rtlCol="0" anchor="t" anchorCtr="0">
            <a:noAutofit/>
          </a:bodyPr>
          <a:lstStyle>
            <a:lvl1pPr>
              <a:defRPr lang="en-US" b="0" dirty="0">
                <a:solidFill>
                  <a:srgbClr val="0072C6"/>
                </a:solidFill>
              </a:defRPr>
            </a:lvl1pPr>
          </a:lstStyle>
          <a:p>
            <a:pPr lvl="0"/>
            <a:r>
              <a:rPr lang="en-US" dirty="0" smtClean="0"/>
              <a:t>title of text slide</a:t>
            </a:r>
            <a:endParaRPr lang="en-US" dirty="0"/>
          </a:p>
        </p:txBody>
      </p:sp>
      <p:sp>
        <p:nvSpPr>
          <p:cNvPr id="4" name="Text Placeholder 3"/>
          <p:cNvSpPr>
            <a:spLocks noGrp="1"/>
          </p:cNvSpPr>
          <p:nvPr>
            <p:ph type="body" sz="quarter" idx="13" hasCustomPrompt="1"/>
          </p:nvPr>
        </p:nvSpPr>
        <p:spPr>
          <a:xfrm>
            <a:off x="599019" y="1826688"/>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4" hasCustomPrompt="1"/>
          </p:nvPr>
        </p:nvSpPr>
        <p:spPr>
          <a:xfrm>
            <a:off x="2589376" y="1826688"/>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15" hasCustomPrompt="1"/>
          </p:nvPr>
        </p:nvSpPr>
        <p:spPr>
          <a:xfrm>
            <a:off x="8009467" y="1841375"/>
            <a:ext cx="3549192" cy="383621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16" hasCustomPrompt="1"/>
          </p:nvPr>
        </p:nvSpPr>
        <p:spPr>
          <a:xfrm>
            <a:off x="2589376" y="3823880"/>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9" name="Picture Placeholder 8"/>
          <p:cNvSpPr>
            <a:spLocks noGrp="1"/>
          </p:cNvSpPr>
          <p:nvPr>
            <p:ph type="pic" sz="quarter" idx="17" hasCustomPrompt="1"/>
          </p:nvPr>
        </p:nvSpPr>
        <p:spPr>
          <a:xfrm>
            <a:off x="599017" y="3818469"/>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Tree>
    <p:extLst>
      <p:ext uri="{BB962C8B-B14F-4D97-AF65-F5344CB8AC3E}">
        <p14:creationId xmlns:p14="http://schemas.microsoft.com/office/powerpoint/2010/main" val="2248750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3">
    <p:spTree>
      <p:nvGrpSpPr>
        <p:cNvPr id="1" name=""/>
        <p:cNvGrpSpPr/>
        <p:nvPr/>
      </p:nvGrpSpPr>
      <p:grpSpPr>
        <a:xfrm>
          <a:off x="0" y="0"/>
          <a:ext cx="0" cy="0"/>
          <a:chOff x="0" y="0"/>
          <a:chExt cx="0" cy="0"/>
        </a:xfrm>
      </p:grpSpPr>
      <p:pic>
        <p:nvPicPr>
          <p:cNvPr id="3" name="Picture 2" descr="_0004_Layer Comp 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p:cNvSpPr/>
          <p:nvPr/>
        </p:nvSpPr>
        <p:spPr>
          <a:xfrm>
            <a:off x="6509555" y="546951"/>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1323157" y="5436446"/>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Rectangle 16"/>
          <p:cNvSpPr/>
          <p:nvPr/>
        </p:nvSpPr>
        <p:spPr>
          <a:xfrm>
            <a:off x="11323157" y="5106783"/>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9" name="Title Placeholder 1"/>
          <p:cNvSpPr>
            <a:spLocks noGrp="1"/>
          </p:cNvSpPr>
          <p:nvPr>
            <p:ph type="title" hasCustomPrompt="1"/>
          </p:nvPr>
        </p:nvSpPr>
        <p:spPr>
          <a:xfrm>
            <a:off x="6509556" y="957583"/>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20" name="Subtitle 2"/>
          <p:cNvSpPr>
            <a:spLocks noGrp="1"/>
          </p:cNvSpPr>
          <p:nvPr>
            <p:ph type="subTitle" idx="1" hasCustomPrompt="1"/>
          </p:nvPr>
        </p:nvSpPr>
        <p:spPr>
          <a:xfrm>
            <a:off x="7099498"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21" name="Rectangle 20"/>
          <p:cNvSpPr/>
          <p:nvPr/>
        </p:nvSpPr>
        <p:spPr>
          <a:xfrm>
            <a:off x="10175448" y="5436874"/>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9" descr="Z:\Share\To-Jake\logos_for_jake\MSP_regular.png"/>
          <p:cNvPicPr>
            <a:picLocks noChangeAspect="1" noChangeArrowheads="1"/>
          </p:cNvPicPr>
          <p:nvPr/>
        </p:nvPicPr>
        <p:blipFill>
          <a:blip r:embed="rId3"/>
          <a:stretch>
            <a:fillRect/>
          </a:stretch>
        </p:blipFill>
        <p:spPr bwMode="auto">
          <a:xfrm>
            <a:off x="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129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etro template 3">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4588935" y="1841373"/>
            <a:ext cx="2997200" cy="3853197"/>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2581380" y="3819121"/>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599056" y="3819121"/>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5" name="Rectangle 14"/>
          <p:cNvSpPr/>
          <p:nvPr/>
        </p:nvSpPr>
        <p:spPr bwMode="auto">
          <a:xfrm>
            <a:off x="599062" y="1841378"/>
            <a:ext cx="3859841" cy="186175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7702889" y="1841373"/>
            <a:ext cx="3884011" cy="385319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599057" y="3819121"/>
            <a:ext cx="1879129"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Text Placeholder 3"/>
          <p:cNvSpPr>
            <a:spLocks noGrp="1"/>
          </p:cNvSpPr>
          <p:nvPr>
            <p:ph type="body" sz="quarter" idx="14" hasCustomPrompt="1"/>
          </p:nvPr>
        </p:nvSpPr>
        <p:spPr>
          <a:xfrm>
            <a:off x="2581380" y="3819121"/>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9" hasCustomPrompt="1"/>
          </p:nvPr>
        </p:nvSpPr>
        <p:spPr>
          <a:xfrm>
            <a:off x="7702889" y="1841375"/>
            <a:ext cx="3884011" cy="3853196"/>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20" hasCustomPrompt="1"/>
          </p:nvPr>
        </p:nvSpPr>
        <p:spPr>
          <a:xfrm>
            <a:off x="599061" y="1841377"/>
            <a:ext cx="3859841" cy="186175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7"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4213316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etro template 4">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4588935" y="1841373"/>
            <a:ext cx="2997200" cy="3853197"/>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2581380" y="3819121"/>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599056" y="3819121"/>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5" name="Rectangle 14"/>
          <p:cNvSpPr/>
          <p:nvPr/>
        </p:nvSpPr>
        <p:spPr bwMode="auto">
          <a:xfrm>
            <a:off x="599062" y="1841378"/>
            <a:ext cx="3859841" cy="186175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7702889" y="1841373"/>
            <a:ext cx="3884011" cy="385319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599057" y="3819121"/>
            <a:ext cx="1879129"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Text Placeholder 3"/>
          <p:cNvSpPr>
            <a:spLocks noGrp="1"/>
          </p:cNvSpPr>
          <p:nvPr>
            <p:ph type="body" sz="quarter" idx="14" hasCustomPrompt="1"/>
          </p:nvPr>
        </p:nvSpPr>
        <p:spPr>
          <a:xfrm>
            <a:off x="2581380" y="3819121"/>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9" hasCustomPrompt="1"/>
          </p:nvPr>
        </p:nvSpPr>
        <p:spPr>
          <a:xfrm>
            <a:off x="7702889" y="1841375"/>
            <a:ext cx="3884011" cy="3853196"/>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20" hasCustomPrompt="1"/>
          </p:nvPr>
        </p:nvSpPr>
        <p:spPr>
          <a:xfrm>
            <a:off x="599061" y="1841377"/>
            <a:ext cx="3859841" cy="186175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3" name="Title 1"/>
          <p:cNvSpPr>
            <a:spLocks noGrp="1"/>
          </p:cNvSpPr>
          <p:nvPr>
            <p:ph type="title" hasCustomPrompt="1"/>
          </p:nvPr>
        </p:nvSpPr>
        <p:spPr>
          <a:xfrm>
            <a:off x="609600" y="5"/>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424413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etro template 5">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74407" y="1833539"/>
            <a:ext cx="4990304" cy="3857856"/>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9671204" y="1855349"/>
            <a:ext cx="1879128" cy="185682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9671204" y="3819119"/>
            <a:ext cx="1879128" cy="18761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defTabSz="914198" fontAlgn="base">
              <a:spcBef>
                <a:spcPct val="0"/>
              </a:spcBef>
              <a:spcAft>
                <a:spcPct val="0"/>
              </a:spcAft>
            </a:pPr>
            <a:endParaRPr lang="en-US" sz="20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599056" y="1836720"/>
            <a:ext cx="1879128" cy="38578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21"/>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2581377" y="1836717"/>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133" b="1" dirty="0">
              <a:solidFill>
                <a:schemeClr val="tx1"/>
              </a:solidFill>
            </a:endParaRPr>
          </a:p>
        </p:txBody>
      </p:sp>
      <p:sp>
        <p:nvSpPr>
          <p:cNvPr id="21" name="Text Placeholder 3"/>
          <p:cNvSpPr>
            <a:spLocks noGrp="1"/>
          </p:cNvSpPr>
          <p:nvPr>
            <p:ph type="body" sz="quarter" idx="13" hasCustomPrompt="1"/>
          </p:nvPr>
        </p:nvSpPr>
        <p:spPr>
          <a:xfrm>
            <a:off x="2586200" y="3819120"/>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2581380" y="1836717"/>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5" name="Text Placeholder 3"/>
          <p:cNvSpPr>
            <a:spLocks noGrp="1"/>
          </p:cNvSpPr>
          <p:nvPr>
            <p:ph type="body" sz="quarter" idx="19" hasCustomPrompt="1"/>
          </p:nvPr>
        </p:nvSpPr>
        <p:spPr>
          <a:xfrm>
            <a:off x="9679200" y="1842601"/>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6" name="Text Placeholder 3"/>
          <p:cNvSpPr>
            <a:spLocks noGrp="1"/>
          </p:cNvSpPr>
          <p:nvPr>
            <p:ph type="body" sz="quarter" idx="20" hasCustomPrompt="1"/>
          </p:nvPr>
        </p:nvSpPr>
        <p:spPr>
          <a:xfrm>
            <a:off x="9679200" y="3817092"/>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7" name="Text Placeholder 3"/>
          <p:cNvSpPr>
            <a:spLocks noGrp="1"/>
          </p:cNvSpPr>
          <p:nvPr>
            <p:ph type="body" sz="quarter" idx="21" hasCustomPrompt="1"/>
          </p:nvPr>
        </p:nvSpPr>
        <p:spPr>
          <a:xfrm>
            <a:off x="606940" y="1834684"/>
            <a:ext cx="1871133" cy="38598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9"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69087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etro template 6">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74407" y="1833539"/>
            <a:ext cx="4990304" cy="3857856"/>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9671204" y="1855349"/>
            <a:ext cx="1879128" cy="185682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9671204" y="3819119"/>
            <a:ext cx="1879128" cy="18761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defTabSz="914198" fontAlgn="base">
              <a:spcBef>
                <a:spcPct val="0"/>
              </a:spcBef>
              <a:spcAft>
                <a:spcPct val="0"/>
              </a:spcAft>
            </a:pPr>
            <a:endParaRPr lang="en-US" sz="20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599056" y="1836720"/>
            <a:ext cx="1879128" cy="38578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21"/>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2581377" y="1836717"/>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133" b="1" dirty="0">
              <a:solidFill>
                <a:schemeClr val="tx1"/>
              </a:solidFill>
            </a:endParaRPr>
          </a:p>
        </p:txBody>
      </p:sp>
      <p:sp>
        <p:nvSpPr>
          <p:cNvPr id="21" name="Text Placeholder 3"/>
          <p:cNvSpPr>
            <a:spLocks noGrp="1"/>
          </p:cNvSpPr>
          <p:nvPr>
            <p:ph type="body" sz="quarter" idx="13" hasCustomPrompt="1"/>
          </p:nvPr>
        </p:nvSpPr>
        <p:spPr>
          <a:xfrm>
            <a:off x="2586200" y="3819120"/>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2581380" y="1836717"/>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5" name="Text Placeholder 3"/>
          <p:cNvSpPr>
            <a:spLocks noGrp="1"/>
          </p:cNvSpPr>
          <p:nvPr>
            <p:ph type="body" sz="quarter" idx="19" hasCustomPrompt="1"/>
          </p:nvPr>
        </p:nvSpPr>
        <p:spPr>
          <a:xfrm>
            <a:off x="9679200" y="1842601"/>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6" name="Text Placeholder 3"/>
          <p:cNvSpPr>
            <a:spLocks noGrp="1"/>
          </p:cNvSpPr>
          <p:nvPr>
            <p:ph type="body" sz="quarter" idx="20" hasCustomPrompt="1"/>
          </p:nvPr>
        </p:nvSpPr>
        <p:spPr>
          <a:xfrm>
            <a:off x="9679200" y="3817092"/>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7" name="Text Placeholder 3"/>
          <p:cNvSpPr>
            <a:spLocks noGrp="1"/>
          </p:cNvSpPr>
          <p:nvPr>
            <p:ph type="body" sz="quarter" idx="21" hasCustomPrompt="1"/>
          </p:nvPr>
        </p:nvSpPr>
        <p:spPr>
          <a:xfrm>
            <a:off x="606940" y="1834684"/>
            <a:ext cx="1871133" cy="38598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Title 1"/>
          <p:cNvSpPr>
            <a:spLocks noGrp="1"/>
          </p:cNvSpPr>
          <p:nvPr>
            <p:ph type="title" hasCustomPrompt="1"/>
          </p:nvPr>
        </p:nvSpPr>
        <p:spPr>
          <a:xfrm>
            <a:off x="609600" y="5"/>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91803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etro template 7">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2602023" y="1856586"/>
            <a:ext cx="5715000" cy="3804979"/>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624060" y="1856583"/>
            <a:ext cx="1879128" cy="1855584"/>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000" b="1" dirty="0">
              <a:solidFill>
                <a:schemeClr val="tx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9"/>
            <a:ext cx="1879128" cy="185916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rgbClr val="FFFFFF"/>
              </a:solidFill>
              <a:latin typeface="Segoe UI" pitchFamily="34" charset="0"/>
              <a:ea typeface="Segoe UI" pitchFamily="34" charset="0"/>
              <a:cs typeface="Segoe UI" pitchFamily="34" charset="0"/>
            </a:endParaRPr>
          </a:p>
        </p:txBody>
      </p:sp>
      <p:sp>
        <p:nvSpPr>
          <p:cNvPr id="17" name="Rectangle 16"/>
          <p:cNvSpPr/>
          <p:nvPr/>
        </p:nvSpPr>
        <p:spPr bwMode="auto">
          <a:xfrm>
            <a:off x="8428139" y="1856582"/>
            <a:ext cx="3166533" cy="380900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Tx/>
              <a:buSzTx/>
              <a:buFontTx/>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620711" y="3806423"/>
            <a:ext cx="1871133" cy="1860277"/>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Picture Placeholder 8"/>
          <p:cNvSpPr>
            <a:spLocks noGrp="1"/>
          </p:cNvSpPr>
          <p:nvPr>
            <p:ph type="pic" sz="quarter" idx="17" hasCustomPrompt="1"/>
          </p:nvPr>
        </p:nvSpPr>
        <p:spPr>
          <a:xfrm>
            <a:off x="623588" y="1856583"/>
            <a:ext cx="1879600" cy="1855584"/>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1" name="Text Placeholder 3"/>
          <p:cNvSpPr>
            <a:spLocks noGrp="1"/>
          </p:cNvSpPr>
          <p:nvPr>
            <p:ph type="body" sz="quarter" idx="19" hasCustomPrompt="1"/>
          </p:nvPr>
        </p:nvSpPr>
        <p:spPr>
          <a:xfrm>
            <a:off x="8428139" y="1856583"/>
            <a:ext cx="3166533" cy="38064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5"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201971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etro template 8">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2602023" y="1856586"/>
            <a:ext cx="5715000" cy="3804979"/>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624060" y="1856583"/>
            <a:ext cx="1879128" cy="1855584"/>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000" b="1" dirty="0">
              <a:solidFill>
                <a:schemeClr val="tx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9"/>
            <a:ext cx="1879128" cy="185916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rgbClr val="FFFFFF"/>
              </a:solidFill>
              <a:latin typeface="Segoe UI" pitchFamily="34" charset="0"/>
              <a:ea typeface="Segoe UI" pitchFamily="34" charset="0"/>
              <a:cs typeface="Segoe UI" pitchFamily="34" charset="0"/>
            </a:endParaRPr>
          </a:p>
        </p:txBody>
      </p:sp>
      <p:sp>
        <p:nvSpPr>
          <p:cNvPr id="17" name="Rectangle 16"/>
          <p:cNvSpPr/>
          <p:nvPr/>
        </p:nvSpPr>
        <p:spPr bwMode="auto">
          <a:xfrm>
            <a:off x="8428139" y="1856582"/>
            <a:ext cx="3166533" cy="380900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Tx/>
              <a:buSzTx/>
              <a:buFontTx/>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620711" y="3806423"/>
            <a:ext cx="1871133" cy="1860277"/>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Picture Placeholder 8"/>
          <p:cNvSpPr>
            <a:spLocks noGrp="1"/>
          </p:cNvSpPr>
          <p:nvPr>
            <p:ph type="pic" sz="quarter" idx="17" hasCustomPrompt="1"/>
          </p:nvPr>
        </p:nvSpPr>
        <p:spPr>
          <a:xfrm>
            <a:off x="623588" y="1856583"/>
            <a:ext cx="1879600" cy="1855584"/>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1" name="Text Placeholder 3"/>
          <p:cNvSpPr>
            <a:spLocks noGrp="1"/>
          </p:cNvSpPr>
          <p:nvPr>
            <p:ph type="body" sz="quarter" idx="19" hasCustomPrompt="1"/>
          </p:nvPr>
        </p:nvSpPr>
        <p:spPr>
          <a:xfrm>
            <a:off x="8428139" y="1856583"/>
            <a:ext cx="3166533" cy="38064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6" name="Title 1"/>
          <p:cNvSpPr>
            <a:spLocks noGrp="1"/>
          </p:cNvSpPr>
          <p:nvPr>
            <p:ph type="title" hasCustomPrompt="1"/>
          </p:nvPr>
        </p:nvSpPr>
        <p:spPr>
          <a:xfrm>
            <a:off x="609600" y="5"/>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08197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etro template 9">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624060" y="1856583"/>
            <a:ext cx="1879128" cy="18555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lgn="ctr"/>
            <a:endParaRPr lang="en-US" sz="13200"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9"/>
            <a:ext cx="1879128" cy="1870668"/>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133" spc="-51"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2612219" y="1868083"/>
            <a:ext cx="8970952" cy="38090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
                <a:srgbClr val="41B3DC"/>
              </a:buClr>
              <a:buSzTx/>
              <a:buFont typeface="Arial" pitchFamily="34" charset="0"/>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Text Placeholder 3"/>
          <p:cNvSpPr>
            <a:spLocks noGrp="1"/>
          </p:cNvSpPr>
          <p:nvPr>
            <p:ph type="body" sz="quarter" idx="13" hasCustomPrompt="1"/>
          </p:nvPr>
        </p:nvSpPr>
        <p:spPr>
          <a:xfrm>
            <a:off x="624060" y="1852515"/>
            <a:ext cx="1871133" cy="1859168"/>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Picture Placeholder 8"/>
          <p:cNvSpPr>
            <a:spLocks noGrp="1"/>
          </p:cNvSpPr>
          <p:nvPr>
            <p:ph type="pic" sz="quarter" idx="17" hasCustomPrompt="1"/>
          </p:nvPr>
        </p:nvSpPr>
        <p:spPr>
          <a:xfrm>
            <a:off x="624071" y="3804721"/>
            <a:ext cx="1879127" cy="1872369"/>
          </a:xfrm>
          <a:solidFill>
            <a:srgbClr val="0072C6"/>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19" name="Text Placeholder 3"/>
          <p:cNvSpPr>
            <a:spLocks noGrp="1"/>
          </p:cNvSpPr>
          <p:nvPr>
            <p:ph type="body" sz="quarter" idx="18" hasCustomPrompt="1"/>
          </p:nvPr>
        </p:nvSpPr>
        <p:spPr>
          <a:xfrm>
            <a:off x="2612219" y="1868083"/>
            <a:ext cx="8970952" cy="3797504"/>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6"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970008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etro template 10">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624060" y="1856583"/>
            <a:ext cx="1879128" cy="18555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lgn="ctr"/>
            <a:endParaRPr lang="en-US" sz="13200"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25"/>
            <a:ext cx="1879128" cy="1856153"/>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133" spc="-51"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2612219" y="1853571"/>
            <a:ext cx="8970952" cy="38090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
                <a:srgbClr val="41B3DC"/>
              </a:buClr>
              <a:buSzTx/>
              <a:buFont typeface="Arial" pitchFamily="34" charset="0"/>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Text Placeholder 3"/>
          <p:cNvSpPr>
            <a:spLocks noGrp="1"/>
          </p:cNvSpPr>
          <p:nvPr>
            <p:ph type="body" sz="quarter" idx="13" hasCustomPrompt="1"/>
          </p:nvPr>
        </p:nvSpPr>
        <p:spPr>
          <a:xfrm>
            <a:off x="624060" y="1853567"/>
            <a:ext cx="1871133" cy="1858600"/>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Picture Placeholder 8"/>
          <p:cNvSpPr>
            <a:spLocks noGrp="1"/>
          </p:cNvSpPr>
          <p:nvPr>
            <p:ph type="pic" sz="quarter" idx="17" hasCustomPrompt="1"/>
          </p:nvPr>
        </p:nvSpPr>
        <p:spPr>
          <a:xfrm>
            <a:off x="624067" y="3806422"/>
            <a:ext cx="1879127" cy="1856153"/>
          </a:xfrm>
          <a:solidFill>
            <a:srgbClr val="0072C6"/>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19" name="Text Placeholder 3"/>
          <p:cNvSpPr>
            <a:spLocks noGrp="1"/>
          </p:cNvSpPr>
          <p:nvPr>
            <p:ph type="body" sz="quarter" idx="18" hasCustomPrompt="1"/>
          </p:nvPr>
        </p:nvSpPr>
        <p:spPr>
          <a:xfrm>
            <a:off x="2612219" y="1868083"/>
            <a:ext cx="8970952" cy="3797504"/>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2" name="Title 1"/>
          <p:cNvSpPr>
            <a:spLocks noGrp="1"/>
          </p:cNvSpPr>
          <p:nvPr>
            <p:ph type="title" hasCustomPrompt="1"/>
          </p:nvPr>
        </p:nvSpPr>
        <p:spPr>
          <a:xfrm>
            <a:off x="609600" y="5"/>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82732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etro template 11">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99849" y="1830469"/>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8009467" y="1828803"/>
            <a:ext cx="3549192" cy="18743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4" name="Rectangle 13"/>
          <p:cNvSpPr/>
          <p:nvPr/>
        </p:nvSpPr>
        <p:spPr bwMode="auto">
          <a:xfrm>
            <a:off x="599056" y="1828803"/>
            <a:ext cx="3859915" cy="18743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599056" y="3819122"/>
            <a:ext cx="1879128" cy="187048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25"/>
            <a:ext cx="1879128" cy="187048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8009467" y="3819125"/>
            <a:ext cx="3549192" cy="187048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21" name="Text Placeholder 3"/>
          <p:cNvSpPr>
            <a:spLocks noGrp="1"/>
          </p:cNvSpPr>
          <p:nvPr>
            <p:ph type="body" sz="quarter" idx="13" hasCustomPrompt="1"/>
          </p:nvPr>
        </p:nvSpPr>
        <p:spPr>
          <a:xfrm>
            <a:off x="599056" y="1825646"/>
            <a:ext cx="3859915"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598584" y="3818469"/>
            <a:ext cx="1879600" cy="1871133"/>
          </a:xfrm>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Text Placeholder 3"/>
          <p:cNvSpPr>
            <a:spLocks noGrp="1"/>
          </p:cNvSpPr>
          <p:nvPr>
            <p:ph type="body" sz="quarter" idx="19" hasCustomPrompt="1"/>
          </p:nvPr>
        </p:nvSpPr>
        <p:spPr>
          <a:xfrm>
            <a:off x="8009467" y="1825646"/>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20" hasCustomPrompt="1"/>
          </p:nvPr>
        </p:nvSpPr>
        <p:spPr>
          <a:xfrm>
            <a:off x="8009467" y="3819122"/>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5" name="Text Placeholder 3"/>
          <p:cNvSpPr>
            <a:spLocks noGrp="1"/>
          </p:cNvSpPr>
          <p:nvPr>
            <p:ph type="body" sz="quarter" idx="21" hasCustomPrompt="1"/>
          </p:nvPr>
        </p:nvSpPr>
        <p:spPr>
          <a:xfrm>
            <a:off x="2581387" y="3819122"/>
            <a:ext cx="1877591"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9"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091298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etro template 12">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99849" y="1830469"/>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8009467" y="1828803"/>
            <a:ext cx="3549192" cy="18743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4" name="Rectangle 13"/>
          <p:cNvSpPr/>
          <p:nvPr/>
        </p:nvSpPr>
        <p:spPr bwMode="auto">
          <a:xfrm>
            <a:off x="599056" y="1828803"/>
            <a:ext cx="3859915" cy="18743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599056" y="3819122"/>
            <a:ext cx="1879128" cy="187048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25"/>
            <a:ext cx="1879128" cy="187048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8009467" y="3819125"/>
            <a:ext cx="3549192" cy="187048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21" name="Text Placeholder 3"/>
          <p:cNvSpPr>
            <a:spLocks noGrp="1"/>
          </p:cNvSpPr>
          <p:nvPr>
            <p:ph type="body" sz="quarter" idx="13" hasCustomPrompt="1"/>
          </p:nvPr>
        </p:nvSpPr>
        <p:spPr>
          <a:xfrm>
            <a:off x="599056" y="1825646"/>
            <a:ext cx="3859915"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598584" y="3818469"/>
            <a:ext cx="1879600" cy="1871133"/>
          </a:xfrm>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Text Placeholder 3"/>
          <p:cNvSpPr>
            <a:spLocks noGrp="1"/>
          </p:cNvSpPr>
          <p:nvPr>
            <p:ph type="body" sz="quarter" idx="19" hasCustomPrompt="1"/>
          </p:nvPr>
        </p:nvSpPr>
        <p:spPr>
          <a:xfrm>
            <a:off x="8009467" y="1825646"/>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20" hasCustomPrompt="1"/>
          </p:nvPr>
        </p:nvSpPr>
        <p:spPr>
          <a:xfrm>
            <a:off x="8009467" y="3819122"/>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5" name="Text Placeholder 3"/>
          <p:cNvSpPr>
            <a:spLocks noGrp="1"/>
          </p:cNvSpPr>
          <p:nvPr>
            <p:ph type="body" sz="quarter" idx="21" hasCustomPrompt="1"/>
          </p:nvPr>
        </p:nvSpPr>
        <p:spPr>
          <a:xfrm>
            <a:off x="2581387" y="3819122"/>
            <a:ext cx="1877591"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Title 1"/>
          <p:cNvSpPr>
            <a:spLocks noGrp="1"/>
          </p:cNvSpPr>
          <p:nvPr>
            <p:ph type="title" hasCustomPrompt="1"/>
          </p:nvPr>
        </p:nvSpPr>
        <p:spPr>
          <a:xfrm>
            <a:off x="609600" y="5"/>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198133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4">
    <p:spTree>
      <p:nvGrpSpPr>
        <p:cNvPr id="1" name=""/>
        <p:cNvGrpSpPr/>
        <p:nvPr/>
      </p:nvGrpSpPr>
      <p:grpSpPr>
        <a:xfrm>
          <a:off x="0" y="0"/>
          <a:ext cx="0" cy="0"/>
          <a:chOff x="0" y="0"/>
          <a:chExt cx="0" cy="0"/>
        </a:xfrm>
      </p:grpSpPr>
      <p:pic>
        <p:nvPicPr>
          <p:cNvPr id="3" name="Picture 2" descr="new_0001_Layer Comp 2.jpg"/>
          <p:cNvPicPr>
            <a:picLocks noChangeAspect="1"/>
          </p:cNvPicPr>
          <p:nvPr/>
        </p:nvPicPr>
        <p:blipFill rotWithShape="1">
          <a:blip r:embed="rId2">
            <a:extLst>
              <a:ext uri="{28A0092B-C50C-407E-A947-70E740481C1C}">
                <a14:useLocalDpi xmlns:a14="http://schemas.microsoft.com/office/drawing/2010/main" val="0"/>
              </a:ext>
            </a:extLst>
          </a:blip>
          <a:srcRect l="673" t="10272" r="17057" b="7457"/>
          <a:stretch/>
        </p:blipFill>
        <p:spPr>
          <a:xfrm>
            <a:off x="-1" y="0"/>
            <a:ext cx="12192001" cy="6858000"/>
          </a:xfrm>
          <a:prstGeom prst="rect">
            <a:avLst/>
          </a:prstGeom>
        </p:spPr>
      </p:pic>
      <p:sp>
        <p:nvSpPr>
          <p:cNvPr id="9" name="Rectangle 8"/>
          <p:cNvSpPr/>
          <p:nvPr/>
        </p:nvSpPr>
        <p:spPr>
          <a:xfrm>
            <a:off x="877803" y="449237"/>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2" name="Rectangle 11"/>
          <p:cNvSpPr/>
          <p:nvPr/>
        </p:nvSpPr>
        <p:spPr>
          <a:xfrm flipH="1">
            <a:off x="877804" y="5338206"/>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flipH="1">
            <a:off x="272968" y="5335372"/>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flipH="1">
            <a:off x="547362" y="5005741"/>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itle Placeholder 1"/>
          <p:cNvSpPr>
            <a:spLocks noGrp="1"/>
          </p:cNvSpPr>
          <p:nvPr>
            <p:ph type="title" hasCustomPrompt="1"/>
          </p:nvPr>
        </p:nvSpPr>
        <p:spPr>
          <a:xfrm>
            <a:off x="878703" y="869447"/>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17" name="Subtitle 2"/>
          <p:cNvSpPr>
            <a:spLocks noGrp="1"/>
          </p:cNvSpPr>
          <p:nvPr>
            <p:ph type="subTitle" idx="1" hasCustomPrompt="1"/>
          </p:nvPr>
        </p:nvSpPr>
        <p:spPr>
          <a:xfrm>
            <a:off x="877810" y="3884503"/>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pic>
        <p:nvPicPr>
          <p:cNvPr id="10" name="Picture 12" descr="Z:\Share\To-Jake\logos_for_jake\MSP_regular.png"/>
          <p:cNvPicPr>
            <a:picLocks noChangeAspect="1" noChangeArrowheads="1"/>
          </p:cNvPicPr>
          <p:nvPr/>
        </p:nvPicPr>
        <p:blipFill>
          <a:blip r:embed="rId3"/>
          <a:stretch>
            <a:fillRect/>
          </a:stretch>
        </p:blipFill>
        <p:spPr bwMode="auto">
          <a:xfrm>
            <a:off x="803284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26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5">
    <p:spTree>
      <p:nvGrpSpPr>
        <p:cNvPr id="1" name=""/>
        <p:cNvGrpSpPr/>
        <p:nvPr/>
      </p:nvGrpSpPr>
      <p:grpSpPr>
        <a:xfrm>
          <a:off x="0" y="0"/>
          <a:ext cx="0" cy="0"/>
          <a:chOff x="0" y="0"/>
          <a:chExt cx="0" cy="0"/>
        </a:xfrm>
      </p:grpSpPr>
      <p:pic>
        <p:nvPicPr>
          <p:cNvPr id="2" name="Picture 1" descr="MSC12_Sam_001_16x9.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 y="0"/>
            <a:ext cx="12188388" cy="6858000"/>
          </a:xfrm>
          <a:prstGeom prst="rect">
            <a:avLst/>
          </a:prstGeom>
        </p:spPr>
      </p:pic>
      <p:sp>
        <p:nvSpPr>
          <p:cNvPr id="10" name="Rectangle 9"/>
          <p:cNvSpPr/>
          <p:nvPr/>
        </p:nvSpPr>
        <p:spPr>
          <a:xfrm>
            <a:off x="7079116" y="546951"/>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8" name="Title Placeholder 1"/>
          <p:cNvSpPr>
            <a:spLocks noGrp="1"/>
          </p:cNvSpPr>
          <p:nvPr>
            <p:ph type="title" hasCustomPrompt="1"/>
          </p:nvPr>
        </p:nvSpPr>
        <p:spPr>
          <a:xfrm>
            <a:off x="7079116" y="957583"/>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19" name="Subtitle 2"/>
          <p:cNvSpPr>
            <a:spLocks noGrp="1"/>
          </p:cNvSpPr>
          <p:nvPr>
            <p:ph type="subTitle" idx="1" hasCustomPrompt="1"/>
          </p:nvPr>
        </p:nvSpPr>
        <p:spPr>
          <a:xfrm>
            <a:off x="7669060"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11" name="Rectangle 10"/>
          <p:cNvSpPr/>
          <p:nvPr/>
        </p:nvSpPr>
        <p:spPr>
          <a:xfrm flipH="1">
            <a:off x="7079116" y="5435918"/>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Rectangle 11"/>
          <p:cNvSpPr/>
          <p:nvPr/>
        </p:nvSpPr>
        <p:spPr>
          <a:xfrm flipH="1">
            <a:off x="6474281" y="5433086"/>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flipH="1">
            <a:off x="6748675" y="5103455"/>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2" descr="Z:\Share\To-Jake\logos_for_jake\MSP_regular.png"/>
          <p:cNvPicPr>
            <a:picLocks noChangeAspect="1" noChangeArrowheads="1"/>
          </p:cNvPicPr>
          <p:nvPr/>
        </p:nvPicPr>
        <p:blipFill>
          <a:blip r:embed="rId3"/>
          <a:stretch>
            <a:fillRect/>
          </a:stretch>
        </p:blipFill>
        <p:spPr bwMode="auto">
          <a:xfrm>
            <a:off x="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921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6">
    <p:spTree>
      <p:nvGrpSpPr>
        <p:cNvPr id="1" name=""/>
        <p:cNvGrpSpPr/>
        <p:nvPr/>
      </p:nvGrpSpPr>
      <p:grpSpPr>
        <a:xfrm>
          <a:off x="0" y="0"/>
          <a:ext cx="0" cy="0"/>
          <a:chOff x="0" y="0"/>
          <a:chExt cx="0" cy="0"/>
        </a:xfrm>
      </p:grpSpPr>
      <p:pic>
        <p:nvPicPr>
          <p:cNvPr id="3" name="Picture 2" descr="new_0002_Layer Comp 3.jpg"/>
          <p:cNvPicPr>
            <a:picLocks noChangeAspect="1"/>
          </p:cNvPicPr>
          <p:nvPr/>
        </p:nvPicPr>
        <p:blipFill rotWithShape="1">
          <a:blip r:embed="rId2">
            <a:extLst>
              <a:ext uri="{28A0092B-C50C-407E-A947-70E740481C1C}">
                <a14:useLocalDpi xmlns:a14="http://schemas.microsoft.com/office/drawing/2010/main" val="0"/>
              </a:ext>
            </a:extLst>
          </a:blip>
          <a:srcRect t="8470" r="8470"/>
          <a:stretch/>
        </p:blipFill>
        <p:spPr>
          <a:xfrm>
            <a:off x="-1" y="0"/>
            <a:ext cx="12192001" cy="6858000"/>
          </a:xfrm>
          <a:prstGeom prst="rect">
            <a:avLst/>
          </a:prstGeom>
        </p:spPr>
      </p:pic>
      <p:sp>
        <p:nvSpPr>
          <p:cNvPr id="10" name="Rectangle 9"/>
          <p:cNvSpPr/>
          <p:nvPr/>
        </p:nvSpPr>
        <p:spPr>
          <a:xfrm>
            <a:off x="870755" y="408298"/>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3" name="Rectangle 12"/>
          <p:cNvSpPr/>
          <p:nvPr/>
        </p:nvSpPr>
        <p:spPr>
          <a:xfrm flipH="1">
            <a:off x="870756" y="5297267"/>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flipH="1">
            <a:off x="265920" y="5294434"/>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flipH="1">
            <a:off x="540314" y="4964803"/>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8" name="Title Placeholder 1"/>
          <p:cNvSpPr>
            <a:spLocks noGrp="1"/>
          </p:cNvSpPr>
          <p:nvPr>
            <p:ph type="title" hasCustomPrompt="1"/>
          </p:nvPr>
        </p:nvSpPr>
        <p:spPr>
          <a:xfrm>
            <a:off x="878703" y="869447"/>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pic>
        <p:nvPicPr>
          <p:cNvPr id="11" name="Picture 12" descr="Z:\Share\To-Jake\logos_for_jake\MSP_regular.png"/>
          <p:cNvPicPr>
            <a:picLocks noChangeAspect="1" noChangeArrowheads="1"/>
          </p:cNvPicPr>
          <p:nvPr/>
        </p:nvPicPr>
        <p:blipFill>
          <a:blip r:embed="rId3"/>
          <a:stretch>
            <a:fillRect/>
          </a:stretch>
        </p:blipFill>
        <p:spPr bwMode="auto">
          <a:xfrm>
            <a:off x="8032840" y="0"/>
            <a:ext cx="4159160" cy="831832"/>
          </a:xfrm>
          <a:prstGeom prst="rect">
            <a:avLst/>
          </a:prstGeom>
          <a:noFill/>
          <a:extLst>
            <a:ext uri="{909E8E84-426E-40dd-AFC4-6F175D3DCCD1}">
              <a14:hiddenFill xmlns:a14="http://schemas.microsoft.com/office/drawing/2010/main">
                <a:solidFill>
                  <a:srgbClr val="FFFFFF"/>
                </a:solidFill>
              </a14:hiddenFill>
            </a:ext>
          </a:extLst>
        </p:spPr>
      </p:pic>
      <p:sp>
        <p:nvSpPr>
          <p:cNvPr id="19" name="Subtitle 2"/>
          <p:cNvSpPr>
            <a:spLocks noGrp="1"/>
          </p:cNvSpPr>
          <p:nvPr>
            <p:ph type="subTitle" idx="1" hasCustomPrompt="1"/>
          </p:nvPr>
        </p:nvSpPr>
        <p:spPr>
          <a:xfrm>
            <a:off x="877810" y="3884503"/>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Tree>
    <p:extLst>
      <p:ext uri="{BB962C8B-B14F-4D97-AF65-F5344CB8AC3E}">
        <p14:creationId xmlns:p14="http://schemas.microsoft.com/office/powerpoint/2010/main" val="2128367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7">
    <p:spTree>
      <p:nvGrpSpPr>
        <p:cNvPr id="1" name=""/>
        <p:cNvGrpSpPr/>
        <p:nvPr/>
      </p:nvGrpSpPr>
      <p:grpSpPr>
        <a:xfrm>
          <a:off x="0" y="0"/>
          <a:ext cx="0" cy="0"/>
          <a:chOff x="0" y="0"/>
          <a:chExt cx="0" cy="0"/>
        </a:xfrm>
      </p:grpSpPr>
      <p:pic>
        <p:nvPicPr>
          <p:cNvPr id="4" name="Picture 3" descr="_0003_Layer Comp 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Rectangle 27"/>
          <p:cNvSpPr/>
          <p:nvPr/>
        </p:nvSpPr>
        <p:spPr>
          <a:xfrm>
            <a:off x="6978108" y="327544"/>
            <a:ext cx="4245403" cy="516795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9" name="Title Placeholder 1"/>
          <p:cNvSpPr>
            <a:spLocks noGrp="1"/>
          </p:cNvSpPr>
          <p:nvPr>
            <p:ph type="title" hasCustomPrompt="1"/>
          </p:nvPr>
        </p:nvSpPr>
        <p:spPr>
          <a:xfrm>
            <a:off x="6978109" y="1734561"/>
            <a:ext cx="4245400" cy="1954348"/>
          </a:xfrm>
          <a:prstGeom prst="rect">
            <a:avLst/>
          </a:prstGeom>
        </p:spPr>
        <p:txBody>
          <a:bodyPr vert="horz" lIns="91440" tIns="0" rIns="91440" bIns="45720" rtlCol="0" anchor="t" anchorCtr="0">
            <a:noAutofit/>
          </a:bodyPr>
          <a:lstStyle>
            <a:lvl1pPr algn="l">
              <a:defRPr sz="5867" b="0" cap="none" baseline="0">
                <a:solidFill>
                  <a:srgbClr val="FFFFFF"/>
                </a:solidFill>
                <a:latin typeface="Segoe Light"/>
                <a:cs typeface="Segoe Light"/>
              </a:defRPr>
            </a:lvl1pPr>
          </a:lstStyle>
          <a:p>
            <a:r>
              <a:rPr lang="en-US" dirty="0" smtClean="0"/>
              <a:t>title of </a:t>
            </a:r>
            <a:br>
              <a:rPr lang="en-US" dirty="0" smtClean="0"/>
            </a:br>
            <a:r>
              <a:rPr lang="en-US" dirty="0" smtClean="0"/>
              <a:t>presentation</a:t>
            </a:r>
            <a:endParaRPr lang="en-US" dirty="0"/>
          </a:p>
        </p:txBody>
      </p:sp>
      <p:sp>
        <p:nvSpPr>
          <p:cNvPr id="30" name="Subtitle 2"/>
          <p:cNvSpPr>
            <a:spLocks noGrp="1"/>
          </p:cNvSpPr>
          <p:nvPr>
            <p:ph type="subTitle" idx="1" hasCustomPrompt="1"/>
          </p:nvPr>
        </p:nvSpPr>
        <p:spPr>
          <a:xfrm>
            <a:off x="7165633" y="4706302"/>
            <a:ext cx="3870355" cy="572695"/>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31" name="Rectangle 30"/>
          <p:cNvSpPr/>
          <p:nvPr/>
        </p:nvSpPr>
        <p:spPr>
          <a:xfrm>
            <a:off x="11296924" y="5567950"/>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2" name="Rectangle 31"/>
          <p:cNvSpPr/>
          <p:nvPr/>
        </p:nvSpPr>
        <p:spPr>
          <a:xfrm>
            <a:off x="11296923" y="5238287"/>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Rectangle 32"/>
          <p:cNvSpPr/>
          <p:nvPr/>
        </p:nvSpPr>
        <p:spPr>
          <a:xfrm>
            <a:off x="10148156" y="556851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 name="Picture 12" descr="Z:\Share\To-Jake\logos_for_jake\MSP_regular.png"/>
          <p:cNvPicPr>
            <a:picLocks noChangeAspect="1" noChangeArrowheads="1"/>
          </p:cNvPicPr>
          <p:nvPr/>
        </p:nvPicPr>
        <p:blipFill>
          <a:blip r:embed="rId3"/>
          <a:stretch>
            <a:fillRect/>
          </a:stretch>
        </p:blipFill>
        <p:spPr bwMode="auto">
          <a:xfrm>
            <a:off x="0" y="0"/>
            <a:ext cx="4159160" cy="83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318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8">
    <p:spTree>
      <p:nvGrpSpPr>
        <p:cNvPr id="1" name=""/>
        <p:cNvGrpSpPr/>
        <p:nvPr/>
      </p:nvGrpSpPr>
      <p:grpSpPr>
        <a:xfrm>
          <a:off x="0" y="0"/>
          <a:ext cx="0" cy="0"/>
          <a:chOff x="0" y="0"/>
          <a:chExt cx="0" cy="0"/>
        </a:xfrm>
      </p:grpSpPr>
      <p:sp>
        <p:nvSpPr>
          <p:cNvPr id="9" name="Rectangle 8"/>
          <p:cNvSpPr/>
          <p:nvPr/>
        </p:nvSpPr>
        <p:spPr>
          <a:xfrm>
            <a:off x="1369422" y="619521"/>
            <a:ext cx="9736667" cy="36307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1369424" y="1794192"/>
            <a:ext cx="9735691" cy="1107016"/>
          </a:xfrm>
        </p:spPr>
        <p:txBody>
          <a:bodyPr anchor="t">
            <a:noAutofit/>
          </a:bodyPr>
          <a:lstStyle>
            <a:lvl1pPr algn="l">
              <a:lnSpc>
                <a:spcPct val="80000"/>
              </a:lnSpc>
              <a:defRPr sz="7200" b="0" cap="none" baseline="0">
                <a:solidFill>
                  <a:schemeClr val="bg1"/>
                </a:solidFill>
                <a:latin typeface="Segoe Light"/>
                <a:cs typeface="Segoe Light"/>
              </a:defRPr>
            </a:lvl1pPr>
          </a:lstStyle>
          <a:p>
            <a:r>
              <a:rPr lang="en-US" dirty="0" smtClean="0"/>
              <a:t>title of presentation</a:t>
            </a:r>
            <a:endParaRPr lang="en-US" dirty="0"/>
          </a:p>
        </p:txBody>
      </p:sp>
      <p:sp>
        <p:nvSpPr>
          <p:cNvPr id="12" name="Text Placeholder 2"/>
          <p:cNvSpPr>
            <a:spLocks noGrp="1"/>
          </p:cNvSpPr>
          <p:nvPr>
            <p:ph type="body" idx="1" hasCustomPrompt="1"/>
          </p:nvPr>
        </p:nvSpPr>
        <p:spPr>
          <a:xfrm>
            <a:off x="1780096" y="2902663"/>
            <a:ext cx="9325019" cy="559473"/>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subtitle</a:t>
            </a:r>
          </a:p>
        </p:txBody>
      </p:sp>
      <p:sp>
        <p:nvSpPr>
          <p:cNvPr id="13" name="Rectangle 12"/>
          <p:cNvSpPr/>
          <p:nvPr/>
        </p:nvSpPr>
        <p:spPr>
          <a:xfrm>
            <a:off x="762196" y="4323286"/>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037633" y="3993657"/>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1369424" y="4323510"/>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6" name="Picture 15" descr="Z:\Share\To-Jake\logos_for_jake\MSP_regular.png"/>
          <p:cNvPicPr>
            <a:picLocks noChangeAspect="1" noChangeArrowheads="1"/>
          </p:cNvPicPr>
          <p:nvPr/>
        </p:nvPicPr>
        <p:blipFill>
          <a:blip r:embed="rId2"/>
          <a:stretch>
            <a:fillRect/>
          </a:stretch>
        </p:blipFill>
        <p:spPr bwMode="auto">
          <a:xfrm>
            <a:off x="803284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01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page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2016/06/05</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12" descr="Z:\Share\To-Jake\logos_for_jake\MSP_regular.png"/>
          <p:cNvPicPr>
            <a:picLocks noChangeAspect="1" noChangeArrowheads="1"/>
          </p:cNvPicPr>
          <p:nvPr/>
        </p:nvPicPr>
        <p:blipFill>
          <a:blip r:embed="rId2"/>
          <a:stretch>
            <a:fillRect/>
          </a:stretch>
        </p:blipFill>
        <p:spPr bwMode="auto">
          <a:xfrm>
            <a:off x="803284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a:spLocks noGrp="1"/>
          </p:cNvSpPr>
          <p:nvPr>
            <p:ph type="title" hasCustomPrompt="1"/>
          </p:nvPr>
        </p:nvSpPr>
        <p:spPr>
          <a:xfrm>
            <a:off x="817748" y="2544589"/>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13" name="Text Placeholder 2"/>
          <p:cNvSpPr>
            <a:spLocks noGrp="1"/>
          </p:cNvSpPr>
          <p:nvPr>
            <p:ph type="body" idx="1" hasCustomPrompt="1"/>
          </p:nvPr>
        </p:nvSpPr>
        <p:spPr>
          <a:xfrm>
            <a:off x="1490807" y="4023363"/>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2698185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t" anchorCtr="0">
            <a:no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09600" y="1600204"/>
            <a:ext cx="10972800" cy="4525963"/>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B5913DFB-9003-47F2-BA72-A45DC80D6FE8}" type="datetimeFigureOut">
              <a:rPr kumimoji="1" lang="ja-JP" altLang="en-US" smtClean="0"/>
              <a:t>2016/06/05</a:t>
            </a:fld>
            <a:endParaRPr kumimoji="1" lang="ja-JP" altLang="en-US" dirty="0"/>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D25E54F-BE75-4DBC-9F1B-B36626FC8750}" type="slidenum">
              <a:rPr kumimoji="1" lang="ja-JP" altLang="en-US" smtClean="0"/>
              <a:t>‹#›</a:t>
            </a:fld>
            <a:endParaRPr kumimoji="1" lang="ja-JP" altLang="en-US" dirty="0"/>
          </a:p>
        </p:txBody>
      </p:sp>
    </p:spTree>
    <p:extLst>
      <p:ext uri="{BB962C8B-B14F-4D97-AF65-F5344CB8AC3E}">
        <p14:creationId xmlns:p14="http://schemas.microsoft.com/office/powerpoint/2010/main" val="34045518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txStyles>
    <p:titleStyle>
      <a:lvl1pPr algn="l" defTabSz="609585" rtl="0" eaLnBrk="1" latinLnBrk="0" hangingPunct="1">
        <a:spcBef>
          <a:spcPct val="0"/>
        </a:spcBef>
        <a:buNone/>
        <a:defRPr kumimoji="1" sz="3733" kern="1200" cap="none" spc="133" baseline="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1pPr>
    </p:titleStyle>
    <p:body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85" rtl="0" eaLnBrk="1" latinLnBrk="0" hangingPunct="1">
        <a:defRPr kumimoji="1" sz="2400" kern="1200">
          <a:solidFill>
            <a:schemeClr val="tx1"/>
          </a:solidFill>
          <a:latin typeface="+mn-lt"/>
          <a:ea typeface="+mn-ea"/>
          <a:cs typeface="+mn-cs"/>
        </a:defRPr>
      </a:lvl1pPr>
      <a:lvl2pPr marL="609585" algn="l" defTabSz="609585" rtl="0" eaLnBrk="1" latinLnBrk="0" hangingPunct="1">
        <a:defRPr kumimoji="1" sz="2400" kern="1200">
          <a:solidFill>
            <a:schemeClr val="tx1"/>
          </a:solidFill>
          <a:latin typeface="+mn-lt"/>
          <a:ea typeface="+mn-ea"/>
          <a:cs typeface="+mn-cs"/>
        </a:defRPr>
      </a:lvl2pPr>
      <a:lvl3pPr marL="1219170" algn="l" defTabSz="609585" rtl="0" eaLnBrk="1" latinLnBrk="0" hangingPunct="1">
        <a:defRPr kumimoji="1" sz="2400" kern="1200">
          <a:solidFill>
            <a:schemeClr val="tx1"/>
          </a:solidFill>
          <a:latin typeface="+mn-lt"/>
          <a:ea typeface="+mn-ea"/>
          <a:cs typeface="+mn-cs"/>
        </a:defRPr>
      </a:lvl3pPr>
      <a:lvl4pPr marL="1828754" algn="l" defTabSz="609585" rtl="0" eaLnBrk="1" latinLnBrk="0" hangingPunct="1">
        <a:defRPr kumimoji="1" sz="2400" kern="1200">
          <a:solidFill>
            <a:schemeClr val="tx1"/>
          </a:solidFill>
          <a:latin typeface="+mn-lt"/>
          <a:ea typeface="+mn-ea"/>
          <a:cs typeface="+mn-cs"/>
        </a:defRPr>
      </a:lvl4pPr>
      <a:lvl5pPr marL="2438339" algn="l" defTabSz="609585" rtl="0" eaLnBrk="1" latinLnBrk="0" hangingPunct="1">
        <a:defRPr kumimoji="1" sz="2400" kern="1200">
          <a:solidFill>
            <a:schemeClr val="tx1"/>
          </a:solidFill>
          <a:latin typeface="+mn-lt"/>
          <a:ea typeface="+mn-ea"/>
          <a:cs typeface="+mn-cs"/>
        </a:defRPr>
      </a:lvl5pPr>
      <a:lvl6pPr marL="3047924" algn="l" defTabSz="609585" rtl="0" eaLnBrk="1" latinLnBrk="0" hangingPunct="1">
        <a:defRPr kumimoji="1" sz="2400" kern="1200">
          <a:solidFill>
            <a:schemeClr val="tx1"/>
          </a:solidFill>
          <a:latin typeface="+mn-lt"/>
          <a:ea typeface="+mn-ea"/>
          <a:cs typeface="+mn-cs"/>
        </a:defRPr>
      </a:lvl6pPr>
      <a:lvl7pPr marL="3657509" algn="l" defTabSz="609585" rtl="0" eaLnBrk="1" latinLnBrk="0" hangingPunct="1">
        <a:defRPr kumimoji="1" sz="2400" kern="1200">
          <a:solidFill>
            <a:schemeClr val="tx1"/>
          </a:solidFill>
          <a:latin typeface="+mn-lt"/>
          <a:ea typeface="+mn-ea"/>
          <a:cs typeface="+mn-cs"/>
        </a:defRPr>
      </a:lvl7pPr>
      <a:lvl8pPr marL="4267093" algn="l" defTabSz="609585" rtl="0" eaLnBrk="1" latinLnBrk="0" hangingPunct="1">
        <a:defRPr kumimoji="1" sz="2400" kern="1200">
          <a:solidFill>
            <a:schemeClr val="tx1"/>
          </a:solidFill>
          <a:latin typeface="+mn-lt"/>
          <a:ea typeface="+mn-ea"/>
          <a:cs typeface="+mn-cs"/>
        </a:defRPr>
      </a:lvl8pPr>
      <a:lvl9pPr marL="4876678" algn="l" defTabSz="609585"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comments" Target="../comments/commen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comments" Target="../comments/comment4.xml"/><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16.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azure.microsoft.com/ja-jp/documentation/articles/virtual-machines-windows-sizes/" TargetMode="External"/><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comments" Target="../comments/comment5.xml"/><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7.png"/><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omments" Target="../comments/commen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comments" Target="../comments/comment6.xml"/><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 Id="rId11" Type="http://schemas.openxmlformats.org/officeDocument/2006/relationships/image" Target="../media/image42.png"/><Relationship Id="rId1" Type="http://schemas.openxmlformats.org/officeDocument/2006/relationships/slideLayout" Target="../slideLayouts/slideLayout16.xml"/><Relationship Id="rId2"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4.PNG"/><Relationship Id="rId3" Type="http://schemas.openxmlformats.org/officeDocument/2006/relationships/hyperlink" Target="https://www.dreamspark.com/Product/Product.aspx?productid=99"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7.png"/><Relationship Id="rId3" Type="http://schemas.openxmlformats.org/officeDocument/2006/relationships/hyperlink" Target="https://portal.azur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2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5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5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5947" y="957586"/>
            <a:ext cx="4455360" cy="771251"/>
          </a:xfrm>
        </p:spPr>
        <p:txBody>
          <a:bodyPr/>
          <a:lstStyle/>
          <a:p>
            <a:pPr>
              <a:lnSpc>
                <a:spcPct val="110000"/>
              </a:lnSpc>
            </a:pPr>
            <a:r>
              <a:rPr lang="ja-JP" altLang="en-US" sz="4000" dirty="0" smtClean="0"/>
              <a:t>クラウド技術入門</a:t>
            </a:r>
            <a:r>
              <a:rPr lang="en-US" altLang="ja-JP" sz="4000" dirty="0" smtClean="0"/>
              <a:t> </a:t>
            </a:r>
            <a:r>
              <a:rPr lang="en-US" altLang="ja-JP" sz="3600" dirty="0" smtClean="0"/>
              <a:t/>
            </a:r>
            <a:br>
              <a:rPr lang="en-US" altLang="ja-JP" sz="3600" dirty="0" smtClean="0"/>
            </a:br>
            <a:endParaRPr kumimoji="1" lang="ja-JP" altLang="en-US" sz="2700" dirty="0"/>
          </a:p>
        </p:txBody>
      </p:sp>
      <p:sp>
        <p:nvSpPr>
          <p:cNvPr id="3" name="サブタイトル 2"/>
          <p:cNvSpPr>
            <a:spLocks noGrp="1"/>
          </p:cNvSpPr>
          <p:nvPr>
            <p:ph type="subTitle" idx="1"/>
          </p:nvPr>
        </p:nvSpPr>
        <p:spPr>
          <a:xfrm>
            <a:off x="9337259" y="4099078"/>
            <a:ext cx="1756807" cy="487625"/>
          </a:xfrm>
        </p:spPr>
        <p:txBody>
          <a:bodyPr/>
          <a:lstStyle/>
          <a:p>
            <a:r>
              <a:rPr lang="ja-JP" altLang="en-US" dirty="0" smtClean="0"/>
              <a:t>栗原</a:t>
            </a:r>
            <a:r>
              <a:rPr lang="en-US" altLang="ja-JP" dirty="0" smtClean="0"/>
              <a:t> </a:t>
            </a:r>
            <a:r>
              <a:rPr lang="ja-JP" altLang="en-US" dirty="0" smtClean="0"/>
              <a:t>尚弘</a:t>
            </a:r>
            <a:endParaRPr kumimoji="1" lang="ja-JP" altLang="en-US" dirty="0"/>
          </a:p>
        </p:txBody>
      </p:sp>
      <p:sp>
        <p:nvSpPr>
          <p:cNvPr id="4" name="テキスト ボックス 3"/>
          <p:cNvSpPr txBox="1"/>
          <p:nvPr/>
        </p:nvSpPr>
        <p:spPr>
          <a:xfrm>
            <a:off x="6367179" y="1776102"/>
            <a:ext cx="4726880" cy="2275711"/>
          </a:xfrm>
          <a:prstGeom prst="rect">
            <a:avLst/>
          </a:prstGeom>
        </p:spPr>
        <p:txBody>
          <a:bodyPr vert="horz" wrap="none" lIns="91440" tIns="45720" rIns="91440" bIns="45720" rtlCol="0" anchor="ctr">
            <a:normAutofit/>
          </a:bodyPr>
          <a:lstStyle/>
          <a:p>
            <a:r>
              <a:rPr lang="en-US" altLang="ja-JP" sz="2800" dirty="0">
                <a:solidFill>
                  <a:schemeClr val="bg1"/>
                </a:solidFill>
              </a:rPr>
              <a:t> </a:t>
            </a:r>
            <a:r>
              <a:rPr lang="en-US" altLang="ja-JP" sz="2800" dirty="0" smtClean="0">
                <a:solidFill>
                  <a:schemeClr val="bg1"/>
                </a:solidFill>
              </a:rPr>
              <a:t> </a:t>
            </a:r>
            <a:r>
              <a:rPr lang="ja-JP" altLang="en-US" sz="2800" dirty="0" smtClean="0">
                <a:solidFill>
                  <a:schemeClr val="bg1"/>
                </a:solidFill>
              </a:rPr>
              <a:t>進化し続ける</a:t>
            </a:r>
            <a:endParaRPr lang="en-US" altLang="ja-JP" sz="2800" dirty="0" smtClean="0">
              <a:solidFill>
                <a:schemeClr val="bg1"/>
              </a:solidFill>
            </a:endParaRPr>
          </a:p>
          <a:p>
            <a:r>
              <a:rPr lang="en-US" altLang="ja-JP" sz="2800" dirty="0" smtClean="0">
                <a:solidFill>
                  <a:schemeClr val="bg1"/>
                </a:solidFill>
              </a:rPr>
              <a:t>  Microsoft </a:t>
            </a:r>
            <a:r>
              <a:rPr lang="en-US" altLang="ja-JP" sz="2800" dirty="0">
                <a:solidFill>
                  <a:schemeClr val="bg1"/>
                </a:solidFill>
              </a:rPr>
              <a:t>Azure</a:t>
            </a:r>
            <a:r>
              <a:rPr lang="ja-JP" altLang="en-US" sz="2800" dirty="0" smtClean="0">
                <a:solidFill>
                  <a:schemeClr val="bg1"/>
                </a:solidFill>
              </a:rPr>
              <a:t>のこれから</a:t>
            </a:r>
            <a:endParaRPr lang="en-US" altLang="ja-JP" sz="2800" dirty="0">
              <a:solidFill>
                <a:schemeClr val="bg1"/>
              </a:solidFill>
            </a:endParaRPr>
          </a:p>
        </p:txBody>
      </p:sp>
    </p:spTree>
    <p:extLst>
      <p:ext uri="{BB962C8B-B14F-4D97-AF65-F5344CB8AC3E}">
        <p14:creationId xmlns:p14="http://schemas.microsoft.com/office/powerpoint/2010/main" val="1799798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Microsoft Azure</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602511" y="1155701"/>
            <a:ext cx="10979895" cy="4970467"/>
          </a:xfrm>
        </p:spPr>
        <p:txBody>
          <a:bodyPr>
            <a:normAutofit/>
          </a:bodyPr>
          <a:lstStyle/>
          <a:p>
            <a:pPr lvl="1">
              <a:lnSpc>
                <a:spcPct val="200000"/>
              </a:lnSpc>
              <a:buFont typeface="Wingdings" charset="2"/>
              <a:buChar char="l"/>
            </a:pPr>
            <a:r>
              <a:rPr kumimoji="1" lang="en-US" altLang="ja-JP" sz="3600" dirty="0" smtClean="0"/>
              <a:t>Microsoft</a:t>
            </a:r>
            <a:r>
              <a:rPr lang="ja-JP" altLang="en-US" sz="3600" dirty="0" smtClean="0"/>
              <a:t>のサービス</a:t>
            </a:r>
            <a:endParaRPr kumimoji="1" lang="en-US" altLang="ja-JP" sz="3600" dirty="0" smtClean="0"/>
          </a:p>
          <a:p>
            <a:pPr lvl="1">
              <a:lnSpc>
                <a:spcPct val="200000"/>
              </a:lnSpc>
              <a:buFont typeface="Wingdings" charset="2"/>
              <a:buChar char="l"/>
            </a:pPr>
            <a:r>
              <a:rPr kumimoji="1" lang="ja-JP" altLang="en-US" sz="3600" dirty="0" smtClean="0">
                <a:solidFill>
                  <a:srgbClr val="FF0000"/>
                </a:solidFill>
              </a:rPr>
              <a:t>“りんな“を支えているサービスだったりするよ</a:t>
            </a:r>
            <a:endParaRPr lang="en-US" altLang="ja-JP" sz="3600" dirty="0">
              <a:solidFill>
                <a:srgbClr val="FF0000"/>
              </a:solidFill>
            </a:endParaRPr>
          </a:p>
          <a:p>
            <a:pPr lvl="1">
              <a:lnSpc>
                <a:spcPct val="200000"/>
              </a:lnSpc>
              <a:buFont typeface="Wingdings" charset="2"/>
              <a:buChar char="l"/>
            </a:pPr>
            <a:r>
              <a:rPr lang="ja-JP" altLang="en-US" sz="3600" dirty="0" smtClean="0"/>
              <a:t>大きく分けて３種類</a:t>
            </a:r>
            <a:endParaRPr lang="en-US" altLang="ja-JP" sz="3600" dirty="0" smtClean="0"/>
          </a:p>
        </p:txBody>
      </p:sp>
    </p:spTree>
    <p:extLst>
      <p:ext uri="{BB962C8B-B14F-4D97-AF65-F5344CB8AC3E}">
        <p14:creationId xmlns:p14="http://schemas.microsoft.com/office/powerpoint/2010/main" val="2994455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Microsoft Azure</a:t>
            </a:r>
            <a:r>
              <a:rPr lang="ja-JP" altLang="en-US" dirty="0" smtClean="0"/>
              <a:t>とは</a:t>
            </a:r>
            <a:endParaRPr kumimoji="1" lang="ja-JP" altLang="en-US" dirty="0"/>
          </a:p>
        </p:txBody>
      </p:sp>
      <p:pic>
        <p:nvPicPr>
          <p:cNvPr id="8" name="図 7" descr="スクリーンショット 2016-05-31 9.18.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699" y="939148"/>
            <a:ext cx="10604615" cy="5918855"/>
          </a:xfrm>
          <a:prstGeom prst="rect">
            <a:avLst/>
          </a:prstGeom>
        </p:spPr>
      </p:pic>
    </p:spTree>
    <p:extLst>
      <p:ext uri="{BB962C8B-B14F-4D97-AF65-F5344CB8AC3E}">
        <p14:creationId xmlns:p14="http://schemas.microsoft.com/office/powerpoint/2010/main" val="2941310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Microsoft Azure</a:t>
            </a:r>
            <a:r>
              <a:rPr lang="ja-JP" altLang="en-US" dirty="0"/>
              <a:t>とは</a:t>
            </a:r>
            <a:endParaRPr kumimoji="1" lang="ja-JP" altLang="en-US" dirty="0"/>
          </a:p>
        </p:txBody>
      </p:sp>
      <p:pic>
        <p:nvPicPr>
          <p:cNvPr id="3" name="図 2" descr="スクリーンショット 2016-05-30 11.19.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188" y="1034616"/>
            <a:ext cx="9775647" cy="5470311"/>
          </a:xfrm>
          <a:prstGeom prst="rect">
            <a:avLst/>
          </a:prstGeom>
        </p:spPr>
      </p:pic>
      <p:sp>
        <p:nvSpPr>
          <p:cNvPr id="4" name="テキスト ボックス 3"/>
          <p:cNvSpPr txBox="1"/>
          <p:nvPr/>
        </p:nvSpPr>
        <p:spPr>
          <a:xfrm>
            <a:off x="5822805" y="6342414"/>
            <a:ext cx="6521851" cy="669875"/>
          </a:xfrm>
          <a:prstGeom prst="rect">
            <a:avLst/>
          </a:prstGeom>
        </p:spPr>
        <p:txBody>
          <a:bodyPr vert="horz" wrap="none" lIns="91440" tIns="45720" rIns="91440" bIns="45720" rtlCol="0" anchor="ctr">
            <a:normAutofit/>
          </a:bodyPr>
          <a:lstStyle/>
          <a:p>
            <a:r>
              <a:rPr lang="ja-JP" altLang="en-US" dirty="0" smtClean="0">
                <a:solidFill>
                  <a:schemeClr val="bg2">
                    <a:lumMod val="65000"/>
                  </a:schemeClr>
                </a:solidFill>
              </a:rPr>
              <a:t>引用</a:t>
            </a:r>
            <a:r>
              <a:rPr lang="en-US" altLang="ja-JP" dirty="0" smtClean="0">
                <a:solidFill>
                  <a:schemeClr val="bg2">
                    <a:lumMod val="65000"/>
                  </a:schemeClr>
                </a:solidFill>
              </a:rPr>
              <a:t> </a:t>
            </a:r>
            <a:r>
              <a:rPr lang="en-US" altLang="ja-JP" dirty="0">
                <a:solidFill>
                  <a:schemeClr val="bg2">
                    <a:lumMod val="65000"/>
                  </a:schemeClr>
                </a:solidFill>
              </a:rPr>
              <a:t>https://channel9.msdn.com/Events/FEST/2015/BIC-231</a:t>
            </a:r>
            <a:endParaRPr kumimoji="1" lang="ja-JP" altLang="en-US" dirty="0" smtClean="0">
              <a:solidFill>
                <a:schemeClr val="bg2">
                  <a:lumMod val="65000"/>
                </a:schemeClr>
              </a:solidFill>
            </a:endParaRPr>
          </a:p>
        </p:txBody>
      </p:sp>
    </p:spTree>
    <p:extLst>
      <p:ext uri="{BB962C8B-B14F-4D97-AF65-F5344CB8AC3E}">
        <p14:creationId xmlns:p14="http://schemas.microsoft.com/office/powerpoint/2010/main" val="920375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Microsoft Azure</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602511" y="1155701"/>
            <a:ext cx="10979895" cy="4970467"/>
          </a:xfrm>
        </p:spPr>
        <p:txBody>
          <a:bodyPr>
            <a:normAutofit/>
          </a:bodyPr>
          <a:lstStyle/>
          <a:p>
            <a:pPr lvl="1">
              <a:lnSpc>
                <a:spcPct val="200000"/>
              </a:lnSpc>
              <a:buFont typeface="Wingdings" charset="2"/>
              <a:buChar char="l"/>
            </a:pPr>
            <a:r>
              <a:rPr kumimoji="1" lang="en-US" altLang="ja-JP" sz="3600" dirty="0" smtClean="0"/>
              <a:t>Microsoft</a:t>
            </a:r>
            <a:r>
              <a:rPr lang="ja-JP" altLang="en-US" sz="3600" dirty="0" smtClean="0"/>
              <a:t>のサービス</a:t>
            </a:r>
            <a:endParaRPr kumimoji="1" lang="en-US" altLang="ja-JP" sz="3600" dirty="0" smtClean="0"/>
          </a:p>
          <a:p>
            <a:pPr lvl="1">
              <a:lnSpc>
                <a:spcPct val="200000"/>
              </a:lnSpc>
              <a:buFont typeface="Wingdings" charset="2"/>
              <a:buChar char="l"/>
            </a:pPr>
            <a:r>
              <a:rPr kumimoji="1" lang="ja-JP" altLang="en-US" sz="3600" dirty="0" smtClean="0"/>
              <a:t>“りんな“を支えているサービスだったりするよ</a:t>
            </a:r>
            <a:endParaRPr lang="en-US" altLang="ja-JP" sz="3600" dirty="0"/>
          </a:p>
          <a:p>
            <a:pPr lvl="1">
              <a:lnSpc>
                <a:spcPct val="200000"/>
              </a:lnSpc>
              <a:buFont typeface="Wingdings" charset="2"/>
              <a:buChar char="l"/>
            </a:pPr>
            <a:r>
              <a:rPr lang="ja-JP" altLang="en-US" sz="3600" dirty="0" smtClean="0"/>
              <a:t>大きく分けて３種類</a:t>
            </a:r>
            <a:endParaRPr lang="en-US" altLang="ja-JP" sz="3600" dirty="0" smtClean="0"/>
          </a:p>
        </p:txBody>
      </p:sp>
    </p:spTree>
    <p:extLst>
      <p:ext uri="{BB962C8B-B14F-4D97-AF65-F5344CB8AC3E}">
        <p14:creationId xmlns:p14="http://schemas.microsoft.com/office/powerpoint/2010/main" val="3934340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Microsoft Azure</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602511" y="1155701"/>
            <a:ext cx="10979895" cy="4970467"/>
          </a:xfrm>
        </p:spPr>
        <p:txBody>
          <a:bodyPr>
            <a:normAutofit/>
          </a:bodyPr>
          <a:lstStyle/>
          <a:p>
            <a:pPr lvl="1">
              <a:lnSpc>
                <a:spcPct val="200000"/>
              </a:lnSpc>
              <a:buFont typeface="Wingdings" charset="2"/>
              <a:buChar char="l"/>
            </a:pPr>
            <a:r>
              <a:rPr kumimoji="1" lang="en-US" altLang="ja-JP" sz="3600" dirty="0" smtClean="0"/>
              <a:t>Microsoft</a:t>
            </a:r>
            <a:r>
              <a:rPr lang="ja-JP" altLang="en-US" sz="3600" dirty="0" smtClean="0"/>
              <a:t>のサービス</a:t>
            </a:r>
            <a:endParaRPr kumimoji="1" lang="en-US" altLang="ja-JP" sz="3600" dirty="0" smtClean="0"/>
          </a:p>
          <a:p>
            <a:pPr lvl="1">
              <a:lnSpc>
                <a:spcPct val="200000"/>
              </a:lnSpc>
              <a:buFont typeface="Wingdings" charset="2"/>
              <a:buChar char="l"/>
            </a:pPr>
            <a:r>
              <a:rPr lang="ja-JP" altLang="en-US" sz="3600" dirty="0" smtClean="0"/>
              <a:t>“りんな“</a:t>
            </a:r>
            <a:r>
              <a:rPr kumimoji="1" lang="ja-JP" altLang="en-US" sz="3600" dirty="0" smtClean="0"/>
              <a:t>を支えているサービスだったりするよ</a:t>
            </a:r>
            <a:endParaRPr lang="en-US" altLang="ja-JP" sz="3600" dirty="0"/>
          </a:p>
          <a:p>
            <a:pPr lvl="1">
              <a:lnSpc>
                <a:spcPct val="200000"/>
              </a:lnSpc>
              <a:buFont typeface="Wingdings" charset="2"/>
              <a:buChar char="l"/>
            </a:pPr>
            <a:r>
              <a:rPr lang="ja-JP" altLang="en-US" sz="3600" dirty="0" smtClean="0">
                <a:solidFill>
                  <a:srgbClr val="FF0000"/>
                </a:solidFill>
              </a:rPr>
              <a:t>大きく分けて３種類</a:t>
            </a:r>
            <a:endParaRPr lang="en-US" altLang="ja-JP" sz="3600" dirty="0" smtClean="0">
              <a:solidFill>
                <a:srgbClr val="FF0000"/>
              </a:solidFill>
            </a:endParaRPr>
          </a:p>
        </p:txBody>
      </p:sp>
      <p:sp>
        <p:nvSpPr>
          <p:cNvPr id="4" name="テキスト ボックス 3"/>
          <p:cNvSpPr txBox="1"/>
          <p:nvPr/>
        </p:nvSpPr>
        <p:spPr>
          <a:xfrm>
            <a:off x="-2607733" y="1608667"/>
            <a:ext cx="914400" cy="914400"/>
          </a:xfrm>
          <a:prstGeom prst="rect">
            <a:avLst/>
          </a:prstGeom>
        </p:spPr>
        <p:txBody>
          <a:bodyPr vert="horz" wrap="none" lIns="91440" tIns="45720" rIns="91440" bIns="45720" rtlCol="0" anchor="ctr">
            <a:normAutofit/>
          </a:bodyPr>
          <a:lstStyle/>
          <a:p>
            <a:endParaRPr kumimoji="1" lang="ja-JP" altLang="en-US" dirty="0" smtClean="0"/>
          </a:p>
        </p:txBody>
      </p:sp>
    </p:spTree>
    <p:extLst>
      <p:ext uri="{BB962C8B-B14F-4D97-AF65-F5344CB8AC3E}">
        <p14:creationId xmlns:p14="http://schemas.microsoft.com/office/powerpoint/2010/main" val="3934340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IaaS</a:t>
            </a:r>
            <a:r>
              <a:rPr lang="en-US" altLang="ja-JP" dirty="0" smtClean="0"/>
              <a:t> </a:t>
            </a:r>
            <a:r>
              <a:rPr lang="en-US" altLang="ja-JP" dirty="0" err="1" smtClean="0"/>
              <a:t>PaaS</a:t>
            </a:r>
            <a:r>
              <a:rPr lang="en-US" altLang="ja-JP" dirty="0" smtClean="0"/>
              <a:t> </a:t>
            </a:r>
            <a:r>
              <a:rPr lang="en-US" altLang="ja-JP" dirty="0" err="1" smtClean="0"/>
              <a:t>SaaS</a:t>
            </a:r>
            <a:endParaRPr kumimoji="1" lang="ja-JP" altLang="en-US" dirty="0"/>
          </a:p>
        </p:txBody>
      </p:sp>
      <p:graphicFrame>
        <p:nvGraphicFramePr>
          <p:cNvPr id="25" name="表 24"/>
          <p:cNvGraphicFramePr>
            <a:graphicFrameLocks noGrp="1"/>
          </p:cNvGraphicFramePr>
          <p:nvPr>
            <p:extLst>
              <p:ext uri="{D42A27DB-BD31-4B8C-83A1-F6EECF244321}">
                <p14:modId xmlns:p14="http://schemas.microsoft.com/office/powerpoint/2010/main" val="409345136"/>
              </p:ext>
            </p:extLst>
          </p:nvPr>
        </p:nvGraphicFramePr>
        <p:xfrm>
          <a:off x="539783" y="1284655"/>
          <a:ext cx="11112435" cy="5080613"/>
        </p:xfrm>
        <a:graphic>
          <a:graphicData uri="http://schemas.openxmlformats.org/drawingml/2006/table">
            <a:tbl>
              <a:tblPr firstRow="1" bandRow="1">
                <a:tableStyleId>{C4B1156A-380E-4F78-BDF5-A606A8083BF9}</a:tableStyleId>
              </a:tblPr>
              <a:tblGrid>
                <a:gridCol w="11112435"/>
              </a:tblGrid>
              <a:tr h="984821">
                <a:tc>
                  <a:txBody>
                    <a:bodyPr/>
                    <a:lstStyle/>
                    <a:p>
                      <a:pPr algn="l"/>
                      <a:r>
                        <a:rPr kumimoji="1" lang="en-US" altLang="ja-JP" sz="2400" b="0" dirty="0" smtClean="0"/>
                        <a:t>Application</a:t>
                      </a:r>
                      <a:endParaRPr kumimoji="1" lang="ja-JP" altLang="en-US" sz="2400" b="0" dirty="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kumimoji="1" lang="en-US" altLang="ja-JP" sz="2400" dirty="0" smtClean="0"/>
                        <a:t>Middle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kumimoji="1" lang="en-US" altLang="ja-JP" sz="2400" dirty="0" smtClean="0"/>
                        <a:t>OS</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Hard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Network</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bl>
          </a:graphicData>
        </a:graphic>
      </p:graphicFrame>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27" name="正方形/長方形 26"/>
          <p:cNvSpPr/>
          <p:nvPr/>
        </p:nvSpPr>
        <p:spPr>
          <a:xfrm>
            <a:off x="3072137" y="3294932"/>
            <a:ext cx="2248323" cy="3071835"/>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sz="4400" dirty="0" err="1" smtClean="0">
                <a:solidFill>
                  <a:srgbClr val="595959"/>
                </a:solidFill>
              </a:rPr>
              <a:t>IaaS</a:t>
            </a:r>
            <a:endParaRPr kumimoji="1" lang="ja-JP" altLang="en-US" sz="4400" dirty="0">
              <a:solidFill>
                <a:srgbClr val="595959"/>
              </a:solidFill>
            </a:endParaRPr>
          </a:p>
        </p:txBody>
      </p:sp>
      <p:sp>
        <p:nvSpPr>
          <p:cNvPr id="28" name="正方形/長方形 27"/>
          <p:cNvSpPr/>
          <p:nvPr/>
        </p:nvSpPr>
        <p:spPr>
          <a:xfrm>
            <a:off x="6228021" y="2265266"/>
            <a:ext cx="2248323" cy="4116611"/>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rgbClr val="595959"/>
                </a:solidFill>
              </a:rPr>
              <a:t>PaaS</a:t>
            </a:r>
            <a:endParaRPr kumimoji="1" lang="ja-JP" altLang="en-US" sz="4400" dirty="0">
              <a:solidFill>
                <a:srgbClr val="595959"/>
              </a:solidFill>
            </a:endParaRPr>
          </a:p>
        </p:txBody>
      </p:sp>
      <p:sp>
        <p:nvSpPr>
          <p:cNvPr id="29" name="正方形/長方形 28"/>
          <p:cNvSpPr/>
          <p:nvPr/>
        </p:nvSpPr>
        <p:spPr>
          <a:xfrm>
            <a:off x="9383905" y="1287086"/>
            <a:ext cx="2248323" cy="5075583"/>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chemeClr val="tx2">
                    <a:lumMod val="65000"/>
                    <a:lumOff val="35000"/>
                  </a:schemeClr>
                </a:solidFill>
              </a:rPr>
              <a:t>SaaS</a:t>
            </a:r>
            <a:endParaRPr kumimoji="1" lang="ja-JP" altLang="en-US" sz="4400" dirty="0">
              <a:solidFill>
                <a:schemeClr val="tx2">
                  <a:lumMod val="65000"/>
                  <a:lumOff val="35000"/>
                </a:schemeClr>
              </a:solidFill>
            </a:endParaRPr>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1" name="テキスト ボックス 30"/>
          <p:cNvSpPr txBox="1"/>
          <p:nvPr/>
        </p:nvSpPr>
        <p:spPr>
          <a:xfrm>
            <a:off x="6140289" y="6324773"/>
            <a:ext cx="6521851" cy="669875"/>
          </a:xfrm>
          <a:prstGeom prst="rect">
            <a:avLst/>
          </a:prstGeom>
        </p:spPr>
        <p:txBody>
          <a:bodyPr vert="horz" wrap="none" lIns="91440" tIns="45720" rIns="91440" bIns="45720" rtlCol="0" anchor="ctr">
            <a:normAutofit/>
          </a:bodyPr>
          <a:lstStyle/>
          <a:p>
            <a:r>
              <a:rPr lang="ja-JP" altLang="en-US" dirty="0" smtClean="0">
                <a:solidFill>
                  <a:schemeClr val="bg2">
                    <a:lumMod val="65000"/>
                  </a:schemeClr>
                </a:solidFill>
              </a:rPr>
              <a:t>参考</a:t>
            </a:r>
            <a:r>
              <a:rPr lang="en-US" altLang="ja-JP" dirty="0" smtClean="0">
                <a:solidFill>
                  <a:schemeClr val="bg2">
                    <a:lumMod val="65000"/>
                  </a:schemeClr>
                </a:solidFill>
              </a:rPr>
              <a:t> Cloud Ace : https</a:t>
            </a:r>
            <a:r>
              <a:rPr lang="en-US" altLang="ja-JP" dirty="0">
                <a:solidFill>
                  <a:schemeClr val="bg2">
                    <a:lumMod val="65000"/>
                  </a:schemeClr>
                </a:solidFill>
              </a:rPr>
              <a:t>://</a:t>
            </a:r>
            <a:r>
              <a:rPr lang="en-US" altLang="ja-JP" dirty="0" err="1">
                <a:solidFill>
                  <a:schemeClr val="bg2">
                    <a:lumMod val="65000"/>
                  </a:schemeClr>
                </a:solidFill>
              </a:rPr>
              <a:t>www.cloud-ace.jp</a:t>
            </a:r>
            <a:r>
              <a:rPr lang="en-US" altLang="ja-JP" dirty="0">
                <a:solidFill>
                  <a:schemeClr val="bg2">
                    <a:lumMod val="65000"/>
                  </a:schemeClr>
                </a:solidFill>
              </a:rPr>
              <a:t>/report/detail01/</a:t>
            </a:r>
            <a:endParaRPr kumimoji="1" lang="ja-JP" altLang="en-US" dirty="0" smtClean="0">
              <a:solidFill>
                <a:schemeClr val="bg2">
                  <a:lumMod val="65000"/>
                </a:schemeClr>
              </a:solidFill>
            </a:endParaRPr>
          </a:p>
        </p:txBody>
      </p:sp>
    </p:spTree>
    <p:extLst>
      <p:ext uri="{BB962C8B-B14F-4D97-AF65-F5344CB8AC3E}">
        <p14:creationId xmlns:p14="http://schemas.microsoft.com/office/powerpoint/2010/main" val="3085064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IaaS</a:t>
            </a:r>
            <a:r>
              <a:rPr lang="en-US" altLang="ja-JP" dirty="0" smtClean="0"/>
              <a:t> </a:t>
            </a:r>
            <a:r>
              <a:rPr lang="en-US" altLang="ja-JP" dirty="0" err="1" smtClean="0"/>
              <a:t>PaaS</a:t>
            </a:r>
            <a:r>
              <a:rPr lang="en-US" altLang="ja-JP" dirty="0" smtClean="0"/>
              <a:t> </a:t>
            </a:r>
            <a:r>
              <a:rPr lang="en-US" altLang="ja-JP" dirty="0" err="1" smtClean="0"/>
              <a:t>SaaS</a:t>
            </a:r>
            <a:endParaRPr kumimoji="1" lang="ja-JP" altLang="en-US" dirty="0"/>
          </a:p>
        </p:txBody>
      </p:sp>
      <p:graphicFrame>
        <p:nvGraphicFramePr>
          <p:cNvPr id="25" name="表 24"/>
          <p:cNvGraphicFramePr>
            <a:graphicFrameLocks noGrp="1"/>
          </p:cNvGraphicFramePr>
          <p:nvPr>
            <p:extLst>
              <p:ext uri="{D42A27DB-BD31-4B8C-83A1-F6EECF244321}">
                <p14:modId xmlns:p14="http://schemas.microsoft.com/office/powerpoint/2010/main" val="2660145247"/>
              </p:ext>
            </p:extLst>
          </p:nvPr>
        </p:nvGraphicFramePr>
        <p:xfrm>
          <a:off x="539783" y="1284655"/>
          <a:ext cx="11112435" cy="5080613"/>
        </p:xfrm>
        <a:graphic>
          <a:graphicData uri="http://schemas.openxmlformats.org/drawingml/2006/table">
            <a:tbl>
              <a:tblPr firstRow="1" bandRow="1">
                <a:tableStyleId>{C4B1156A-380E-4F78-BDF5-A606A8083BF9}</a:tableStyleId>
              </a:tblPr>
              <a:tblGrid>
                <a:gridCol w="11112435"/>
              </a:tblGrid>
              <a:tr h="984821">
                <a:tc>
                  <a:txBody>
                    <a:bodyPr/>
                    <a:lstStyle/>
                    <a:p>
                      <a:pPr algn="l"/>
                      <a:r>
                        <a:rPr kumimoji="1" lang="en-US" altLang="ja-JP" sz="2400" b="0" dirty="0" smtClean="0"/>
                        <a:t>Application</a:t>
                      </a:r>
                      <a:endParaRPr kumimoji="1" lang="ja-JP" altLang="en-US" sz="2400" b="0" dirty="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kumimoji="1" lang="en-US" altLang="ja-JP" sz="2400" dirty="0" smtClean="0"/>
                        <a:t>Middle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kumimoji="1" lang="en-US" altLang="ja-JP" sz="2400" dirty="0" smtClean="0"/>
                        <a:t>OS</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Hard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Network</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bl>
          </a:graphicData>
        </a:graphic>
      </p:graphicFrame>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27" name="正方形/長方形 26"/>
          <p:cNvSpPr/>
          <p:nvPr/>
        </p:nvSpPr>
        <p:spPr>
          <a:xfrm>
            <a:off x="3072137" y="3294932"/>
            <a:ext cx="2248323" cy="3071835"/>
          </a:xfrm>
          <a:prstGeom prst="rect">
            <a:avLst/>
          </a:prstGeom>
          <a:solidFill>
            <a:srgbClr val="C9F3FF"/>
          </a:solidFill>
          <a:ln w="76200" cmpd="sng">
            <a:solidFill>
              <a:srgbClr val="DC3C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sz="4400" dirty="0" err="1" smtClean="0">
                <a:solidFill>
                  <a:srgbClr val="595959"/>
                </a:solidFill>
              </a:rPr>
              <a:t>IaaS</a:t>
            </a:r>
            <a:endParaRPr kumimoji="1" lang="ja-JP" altLang="en-US" sz="4400" dirty="0">
              <a:solidFill>
                <a:srgbClr val="595959"/>
              </a:solidFill>
            </a:endParaRPr>
          </a:p>
        </p:txBody>
      </p:sp>
      <p:sp>
        <p:nvSpPr>
          <p:cNvPr id="28" name="正方形/長方形 27"/>
          <p:cNvSpPr/>
          <p:nvPr/>
        </p:nvSpPr>
        <p:spPr>
          <a:xfrm>
            <a:off x="6228021" y="2265266"/>
            <a:ext cx="2248323" cy="4116611"/>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rgbClr val="595959"/>
                </a:solidFill>
              </a:rPr>
              <a:t>PaaS</a:t>
            </a:r>
            <a:endParaRPr kumimoji="1" lang="ja-JP" altLang="en-US" sz="4400" dirty="0">
              <a:solidFill>
                <a:srgbClr val="595959"/>
              </a:solidFill>
            </a:endParaRPr>
          </a:p>
        </p:txBody>
      </p:sp>
      <p:sp>
        <p:nvSpPr>
          <p:cNvPr id="29" name="正方形/長方形 28"/>
          <p:cNvSpPr/>
          <p:nvPr/>
        </p:nvSpPr>
        <p:spPr>
          <a:xfrm>
            <a:off x="9383905" y="1287086"/>
            <a:ext cx="2248323" cy="5075583"/>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chemeClr val="tx2">
                    <a:lumMod val="65000"/>
                    <a:lumOff val="35000"/>
                  </a:schemeClr>
                </a:solidFill>
              </a:rPr>
              <a:t>SaaS</a:t>
            </a:r>
            <a:endParaRPr kumimoji="1" lang="ja-JP" altLang="en-US" sz="4400" dirty="0">
              <a:solidFill>
                <a:schemeClr val="tx2">
                  <a:lumMod val="65000"/>
                  <a:lumOff val="35000"/>
                </a:schemeClr>
              </a:solidFill>
            </a:endParaRPr>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1" name="テキスト ボックス 30"/>
          <p:cNvSpPr txBox="1"/>
          <p:nvPr/>
        </p:nvSpPr>
        <p:spPr>
          <a:xfrm>
            <a:off x="6140289" y="6324773"/>
            <a:ext cx="6521851" cy="669875"/>
          </a:xfrm>
          <a:prstGeom prst="rect">
            <a:avLst/>
          </a:prstGeom>
        </p:spPr>
        <p:txBody>
          <a:bodyPr vert="horz" wrap="none" lIns="91440" tIns="45720" rIns="91440" bIns="45720" rtlCol="0" anchor="ctr">
            <a:normAutofit/>
          </a:bodyPr>
          <a:lstStyle/>
          <a:p>
            <a:r>
              <a:rPr lang="ja-JP" altLang="en-US" dirty="0" smtClean="0">
                <a:solidFill>
                  <a:schemeClr val="bg2">
                    <a:lumMod val="65000"/>
                  </a:schemeClr>
                </a:solidFill>
              </a:rPr>
              <a:t>参考</a:t>
            </a:r>
            <a:r>
              <a:rPr lang="en-US" altLang="ja-JP" dirty="0" smtClean="0">
                <a:solidFill>
                  <a:schemeClr val="bg2">
                    <a:lumMod val="65000"/>
                  </a:schemeClr>
                </a:solidFill>
              </a:rPr>
              <a:t> Cloud Ace : https</a:t>
            </a:r>
            <a:r>
              <a:rPr lang="en-US" altLang="ja-JP" dirty="0">
                <a:solidFill>
                  <a:schemeClr val="bg2">
                    <a:lumMod val="65000"/>
                  </a:schemeClr>
                </a:solidFill>
              </a:rPr>
              <a:t>://</a:t>
            </a:r>
            <a:r>
              <a:rPr lang="en-US" altLang="ja-JP" dirty="0" err="1">
                <a:solidFill>
                  <a:schemeClr val="bg2">
                    <a:lumMod val="65000"/>
                  </a:schemeClr>
                </a:solidFill>
              </a:rPr>
              <a:t>www.cloud-ace.jp</a:t>
            </a:r>
            <a:r>
              <a:rPr lang="en-US" altLang="ja-JP" dirty="0">
                <a:solidFill>
                  <a:schemeClr val="bg2">
                    <a:lumMod val="65000"/>
                  </a:schemeClr>
                </a:solidFill>
              </a:rPr>
              <a:t>/report/detail01/</a:t>
            </a:r>
            <a:endParaRPr kumimoji="1" lang="ja-JP" altLang="en-US" dirty="0" smtClean="0">
              <a:solidFill>
                <a:schemeClr val="bg2">
                  <a:lumMod val="65000"/>
                </a:schemeClr>
              </a:solidFill>
            </a:endParaRPr>
          </a:p>
        </p:txBody>
      </p:sp>
    </p:spTree>
    <p:extLst>
      <p:ext uri="{BB962C8B-B14F-4D97-AF65-F5344CB8AC3E}">
        <p14:creationId xmlns:p14="http://schemas.microsoft.com/office/powerpoint/2010/main" val="270421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Virtual</a:t>
            </a:r>
            <a:r>
              <a:rPr lang="en-US" altLang="ja-JP" dirty="0"/>
              <a:t> </a:t>
            </a:r>
            <a:r>
              <a:rPr lang="en-US" altLang="ja-JP" dirty="0" smtClean="0"/>
              <a:t>Machine(</a:t>
            </a:r>
            <a:r>
              <a:rPr lang="ja-JP" altLang="en-US" dirty="0" smtClean="0"/>
              <a:t>仮想マシン</a:t>
            </a:r>
            <a:r>
              <a:rPr lang="en-US" altLang="ja-JP" dirty="0" smtClean="0"/>
              <a:t>)</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pic>
        <p:nvPicPr>
          <p:cNvPr id="5" name="図 4" descr="Virtual machin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4000" y="5598000"/>
            <a:ext cx="1260000" cy="1260000"/>
          </a:xfrm>
          <a:prstGeom prst="rect">
            <a:avLst/>
          </a:prstGeom>
        </p:spPr>
      </p:pic>
      <p:sp>
        <p:nvSpPr>
          <p:cNvPr id="9" name="コンテンツ プレースホルダー 2"/>
          <p:cNvSpPr>
            <a:spLocks noGrp="1"/>
          </p:cNvSpPr>
          <p:nvPr>
            <p:ph sz="half" idx="1"/>
          </p:nvPr>
        </p:nvSpPr>
        <p:spPr>
          <a:xfrm>
            <a:off x="602511" y="1155702"/>
            <a:ext cx="10979895" cy="2725355"/>
          </a:xfrm>
        </p:spPr>
        <p:txBody>
          <a:bodyPr>
            <a:normAutofit/>
          </a:bodyPr>
          <a:lstStyle/>
          <a:p>
            <a:r>
              <a:rPr lang="ja-JP" altLang="en-US" sz="3600" dirty="0" smtClean="0"/>
              <a:t>何ができるの？</a:t>
            </a:r>
            <a:endParaRPr lang="en-US" altLang="ja-JP" sz="3600" dirty="0" smtClean="0"/>
          </a:p>
          <a:p>
            <a:pPr lvl="1"/>
            <a:r>
              <a:rPr lang="ja-JP" altLang="en-US" dirty="0" smtClean="0"/>
              <a:t>パソコンをオンライン上で借りることができる</a:t>
            </a:r>
            <a:endParaRPr lang="en-US" altLang="ja-JP" dirty="0" smtClean="0"/>
          </a:p>
          <a:p>
            <a:pPr lvl="1"/>
            <a:r>
              <a:rPr lang="ja-JP" altLang="en-US" dirty="0"/>
              <a:t>豊富な</a:t>
            </a:r>
            <a:r>
              <a:rPr lang="en-US" altLang="ja-JP" dirty="0"/>
              <a:t>OS</a:t>
            </a:r>
            <a:r>
              <a:rPr lang="ja-JP" altLang="en-US" dirty="0"/>
              <a:t>イメージが使用</a:t>
            </a:r>
            <a:r>
              <a:rPr lang="ja-JP" altLang="en-US" dirty="0" smtClean="0"/>
              <a:t>可能</a:t>
            </a:r>
            <a:endParaRPr lang="en-US" altLang="ja-JP" dirty="0" smtClean="0"/>
          </a:p>
          <a:p>
            <a:pPr lvl="1"/>
            <a:r>
              <a:rPr lang="en-US" altLang="ja-JP" dirty="0" smtClean="0"/>
              <a:t>VHD</a:t>
            </a:r>
            <a:r>
              <a:rPr lang="ja-JP" altLang="en-US" dirty="0" smtClean="0"/>
              <a:t>ファイルをアップロードし利用することも可能</a:t>
            </a:r>
            <a:endParaRPr lang="en-US" altLang="ja-JP" dirty="0" smtClean="0"/>
          </a:p>
          <a:p>
            <a:pPr lvl="1"/>
            <a:endParaRPr lang="en-US" altLang="ja-JP" sz="2267" dirty="0" smtClean="0"/>
          </a:p>
        </p:txBody>
      </p:sp>
      <p:grpSp>
        <p:nvGrpSpPr>
          <p:cNvPr id="3" name="図形グループ 2"/>
          <p:cNvGrpSpPr/>
          <p:nvPr/>
        </p:nvGrpSpPr>
        <p:grpSpPr>
          <a:xfrm>
            <a:off x="1776696" y="4118958"/>
            <a:ext cx="8631515" cy="1250427"/>
            <a:chOff x="1280850" y="4099448"/>
            <a:chExt cx="8631514" cy="1250426"/>
          </a:xfrm>
        </p:grpSpPr>
        <p:pic>
          <p:nvPicPr>
            <p:cNvPr id="10" name="図 9" descr="Mediu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465" y="4104680"/>
              <a:ext cx="1239962" cy="1239962"/>
            </a:xfrm>
            <a:prstGeom prst="rect">
              <a:avLst/>
            </a:prstGeom>
          </p:spPr>
        </p:pic>
        <p:pic>
          <p:nvPicPr>
            <p:cNvPr id="11" name="図 10" descr="Mediu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9682" y="4099448"/>
              <a:ext cx="1250426" cy="1250426"/>
            </a:xfrm>
            <a:prstGeom prst="rect">
              <a:avLst/>
            </a:prstGeom>
          </p:spPr>
        </p:pic>
        <p:pic>
          <p:nvPicPr>
            <p:cNvPr id="12" name="図 11" descr="Lar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2900" y="4100507"/>
              <a:ext cx="1248309" cy="1248309"/>
            </a:xfrm>
            <a:prstGeom prst="rect">
              <a:avLst/>
            </a:prstGeom>
          </p:spPr>
        </p:pic>
        <p:pic>
          <p:nvPicPr>
            <p:cNvPr id="13" name="図 12" descr="Larg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0850" y="4108264"/>
              <a:ext cx="1232795" cy="1232795"/>
            </a:xfrm>
            <a:prstGeom prst="rect">
              <a:avLst/>
            </a:prstGeom>
          </p:spPr>
        </p:pic>
        <p:pic>
          <p:nvPicPr>
            <p:cNvPr id="14" name="図 13" descr="Mediu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364" y="4153161"/>
              <a:ext cx="1143000" cy="1143000"/>
            </a:xfrm>
            <a:prstGeom prst="rect">
              <a:avLst/>
            </a:prstGeom>
          </p:spPr>
        </p:pic>
      </p:grpSp>
      <p:sp>
        <p:nvSpPr>
          <p:cNvPr id="15" name="テキスト ボックス 14"/>
          <p:cNvSpPr txBox="1"/>
          <p:nvPr/>
        </p:nvSpPr>
        <p:spPr>
          <a:xfrm>
            <a:off x="10324877" y="5144374"/>
            <a:ext cx="1509967" cy="694851"/>
          </a:xfrm>
          <a:prstGeom prst="rect">
            <a:avLst/>
          </a:prstGeom>
        </p:spPr>
        <p:txBody>
          <a:bodyPr vert="horz" wrap="none" lIns="91440" tIns="45720" rIns="91440" bIns="45720" rtlCol="0" anchor="ctr">
            <a:normAutofit/>
          </a:bodyPr>
          <a:lstStyle/>
          <a:p>
            <a:r>
              <a:rPr lang="ja-JP" altLang="en-US" dirty="0" smtClean="0"/>
              <a:t>などなど</a:t>
            </a:r>
            <a:r>
              <a:rPr lang="en-US" altLang="ja-JP" dirty="0" smtClean="0"/>
              <a:t>…</a:t>
            </a:r>
            <a:endParaRPr kumimoji="1" lang="ja-JP" altLang="en-US" dirty="0" smtClean="0"/>
          </a:p>
        </p:txBody>
      </p:sp>
    </p:spTree>
    <p:extLst>
      <p:ext uri="{BB962C8B-B14F-4D97-AF65-F5344CB8AC3E}">
        <p14:creationId xmlns:p14="http://schemas.microsoft.com/office/powerpoint/2010/main" val="372958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Virtual</a:t>
            </a:r>
            <a:r>
              <a:rPr lang="en-US" altLang="ja-JP" dirty="0"/>
              <a:t> Machine(</a:t>
            </a:r>
            <a:r>
              <a:rPr lang="ja-JP" altLang="en-US" dirty="0"/>
              <a:t>仮想マシン</a:t>
            </a:r>
            <a:r>
              <a:rPr lang="en-US" altLang="ja-JP" dirty="0"/>
              <a:t>)</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pic>
        <p:nvPicPr>
          <p:cNvPr id="5" name="図 4" descr="Virtual machin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98000"/>
            <a:ext cx="1260000" cy="1260000"/>
          </a:xfrm>
          <a:prstGeom prst="rect">
            <a:avLst/>
          </a:prstGeom>
        </p:spPr>
      </p:pic>
      <p:sp>
        <p:nvSpPr>
          <p:cNvPr id="9" name="コンテンツ プレースホルダー 2"/>
          <p:cNvSpPr>
            <a:spLocks noGrp="1"/>
          </p:cNvSpPr>
          <p:nvPr>
            <p:ph sz="half" idx="1"/>
          </p:nvPr>
        </p:nvSpPr>
        <p:spPr>
          <a:xfrm>
            <a:off x="602511" y="1155701"/>
            <a:ext cx="10979895" cy="4970467"/>
          </a:xfrm>
        </p:spPr>
        <p:txBody>
          <a:bodyPr>
            <a:normAutofit/>
          </a:bodyPr>
          <a:lstStyle/>
          <a:p>
            <a:r>
              <a:rPr lang="en-US" altLang="en-US" sz="3600" dirty="0" smtClean="0"/>
              <a:t>種類(</a:t>
            </a:r>
            <a:r>
              <a:rPr lang="ja-JP" altLang="en-US" sz="3600" dirty="0" smtClean="0"/>
              <a:t>インスタンス</a:t>
            </a:r>
            <a:r>
              <a:rPr lang="en-US" altLang="ja-JP" sz="3600" dirty="0" smtClean="0"/>
              <a:t>)</a:t>
            </a:r>
          </a:p>
          <a:p>
            <a:pPr lvl="1"/>
            <a:endParaRPr lang="en-US" altLang="ja-JP" sz="2267" dirty="0" smtClean="0"/>
          </a:p>
        </p:txBody>
      </p:sp>
      <p:graphicFrame>
        <p:nvGraphicFramePr>
          <p:cNvPr id="4" name="表 3"/>
          <p:cNvGraphicFramePr>
            <a:graphicFrameLocks noGrp="1"/>
          </p:cNvGraphicFramePr>
          <p:nvPr>
            <p:extLst>
              <p:ext uri="{D42A27DB-BD31-4B8C-83A1-F6EECF244321}">
                <p14:modId xmlns:p14="http://schemas.microsoft.com/office/powerpoint/2010/main" val="2978754541"/>
              </p:ext>
            </p:extLst>
          </p:nvPr>
        </p:nvGraphicFramePr>
        <p:xfrm>
          <a:off x="1269905" y="2487410"/>
          <a:ext cx="9383213" cy="1622985"/>
        </p:xfrm>
        <a:graphic>
          <a:graphicData uri="http://schemas.openxmlformats.org/drawingml/2006/table">
            <a:tbl>
              <a:tblPr bandRow="1">
                <a:tableStyleId>{FABFCF23-3B69-468F-B69F-88F6DE6A72F2}</a:tableStyleId>
              </a:tblPr>
              <a:tblGrid>
                <a:gridCol w="1340459"/>
                <a:gridCol w="1340459"/>
                <a:gridCol w="1340459"/>
                <a:gridCol w="1340459"/>
                <a:gridCol w="1340459"/>
                <a:gridCol w="1340459"/>
                <a:gridCol w="1340459"/>
              </a:tblGrid>
              <a:tr h="1622985">
                <a:tc>
                  <a:txBody>
                    <a:bodyPr/>
                    <a:lstStyle/>
                    <a:p>
                      <a:pPr algn="ctr"/>
                      <a:r>
                        <a:rPr kumimoji="1" lang="en-US" altLang="ja-JP" sz="3600" dirty="0" smtClean="0">
                          <a:solidFill>
                            <a:schemeClr val="bg1"/>
                          </a:solidFill>
                        </a:rPr>
                        <a:t>A</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D</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Dv2</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DS</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DSv2</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G</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GS</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r>
            </a:tbl>
          </a:graphicData>
        </a:graphic>
      </p:graphicFrame>
      <p:sp>
        <p:nvSpPr>
          <p:cNvPr id="6" name="テキスト ボックス 5"/>
          <p:cNvSpPr txBox="1"/>
          <p:nvPr/>
        </p:nvSpPr>
        <p:spPr>
          <a:xfrm>
            <a:off x="1746127" y="4745473"/>
            <a:ext cx="8430780" cy="914400"/>
          </a:xfrm>
          <a:prstGeom prst="rect">
            <a:avLst/>
          </a:prstGeom>
        </p:spPr>
        <p:txBody>
          <a:bodyPr vert="horz" wrap="none" lIns="91440" tIns="45720" rIns="91440" bIns="45720" rtlCol="0" anchor="ctr">
            <a:noAutofit/>
          </a:bodyPr>
          <a:lstStyle/>
          <a:p>
            <a:pPr algn="ctr"/>
            <a:r>
              <a:rPr lang="ja-JP" altLang="en-US" sz="3200" dirty="0" smtClean="0"/>
              <a:t>メモリ重視、</a:t>
            </a:r>
            <a:r>
              <a:rPr lang="en-US" altLang="ja-JP" sz="3200" dirty="0" smtClean="0"/>
              <a:t>SSD</a:t>
            </a:r>
            <a:r>
              <a:rPr lang="ja-JP" altLang="en-US" sz="3200" dirty="0" smtClean="0"/>
              <a:t>重視、</a:t>
            </a:r>
            <a:r>
              <a:rPr lang="en-US" altLang="ja-JP" sz="3200" dirty="0" smtClean="0"/>
              <a:t>CPU</a:t>
            </a:r>
            <a:r>
              <a:rPr lang="ja-JP" altLang="en-US" sz="3200" dirty="0" smtClean="0"/>
              <a:t>重視などそれぞれ違いのある</a:t>
            </a:r>
            <a:endParaRPr lang="en-US" altLang="ja-JP" sz="3200" dirty="0" smtClean="0"/>
          </a:p>
          <a:p>
            <a:pPr algn="ctr"/>
            <a:r>
              <a:rPr lang="ja-JP" altLang="en-US" sz="3200" dirty="0" smtClean="0"/>
              <a:t>７種類のインスタンス</a:t>
            </a:r>
            <a:endParaRPr kumimoji="1" lang="ja-JP" altLang="en-US" sz="3200" dirty="0" smtClean="0"/>
          </a:p>
        </p:txBody>
      </p:sp>
    </p:spTree>
    <p:extLst>
      <p:ext uri="{BB962C8B-B14F-4D97-AF65-F5344CB8AC3E}">
        <p14:creationId xmlns:p14="http://schemas.microsoft.com/office/powerpoint/2010/main" val="947664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Virtual</a:t>
            </a:r>
            <a:r>
              <a:rPr lang="en-US" altLang="ja-JP" dirty="0"/>
              <a:t> Machine(</a:t>
            </a:r>
            <a:r>
              <a:rPr lang="ja-JP" altLang="en-US" dirty="0"/>
              <a:t>仮想マシン</a:t>
            </a:r>
            <a:r>
              <a:rPr lang="en-US" altLang="ja-JP" dirty="0"/>
              <a:t>)</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pic>
        <p:nvPicPr>
          <p:cNvPr id="5" name="図 4" descr="Virtual machin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98000"/>
            <a:ext cx="1260000" cy="1260000"/>
          </a:xfrm>
          <a:prstGeom prst="rect">
            <a:avLst/>
          </a:prstGeom>
        </p:spPr>
      </p:pic>
      <p:sp>
        <p:nvSpPr>
          <p:cNvPr id="9" name="コンテンツ プレースホルダー 2"/>
          <p:cNvSpPr>
            <a:spLocks noGrp="1"/>
          </p:cNvSpPr>
          <p:nvPr>
            <p:ph sz="half" idx="1"/>
          </p:nvPr>
        </p:nvSpPr>
        <p:spPr>
          <a:xfrm>
            <a:off x="602511" y="1155701"/>
            <a:ext cx="10979895" cy="4970467"/>
          </a:xfrm>
        </p:spPr>
        <p:txBody>
          <a:bodyPr>
            <a:normAutofit/>
          </a:bodyPr>
          <a:lstStyle/>
          <a:p>
            <a:r>
              <a:rPr lang="en-US" altLang="en-US" sz="3600" dirty="0" smtClean="0"/>
              <a:t>種類(</a:t>
            </a:r>
            <a:r>
              <a:rPr lang="ja-JP" altLang="en-US" sz="3600" dirty="0" smtClean="0"/>
              <a:t>インスタンス</a:t>
            </a:r>
            <a:r>
              <a:rPr lang="en-US" altLang="ja-JP" sz="3600" dirty="0" smtClean="0"/>
              <a:t>)</a:t>
            </a:r>
          </a:p>
          <a:p>
            <a:pPr lvl="1"/>
            <a:endParaRPr lang="en-US" altLang="ja-JP" sz="2267" dirty="0" smtClean="0"/>
          </a:p>
        </p:txBody>
      </p:sp>
      <p:graphicFrame>
        <p:nvGraphicFramePr>
          <p:cNvPr id="4" name="表 3"/>
          <p:cNvGraphicFramePr>
            <a:graphicFrameLocks noGrp="1"/>
          </p:cNvGraphicFramePr>
          <p:nvPr>
            <p:extLst>
              <p:ext uri="{D42A27DB-BD31-4B8C-83A1-F6EECF244321}">
                <p14:modId xmlns:p14="http://schemas.microsoft.com/office/powerpoint/2010/main" val="2866661528"/>
              </p:ext>
            </p:extLst>
          </p:nvPr>
        </p:nvGraphicFramePr>
        <p:xfrm>
          <a:off x="1269905" y="2487410"/>
          <a:ext cx="9383213" cy="1622985"/>
        </p:xfrm>
        <a:graphic>
          <a:graphicData uri="http://schemas.openxmlformats.org/drawingml/2006/table">
            <a:tbl>
              <a:tblPr bandRow="1">
                <a:tableStyleId>{FABFCF23-3B69-468F-B69F-88F6DE6A72F2}</a:tableStyleId>
              </a:tblPr>
              <a:tblGrid>
                <a:gridCol w="1340459"/>
                <a:gridCol w="1340459"/>
                <a:gridCol w="1340459"/>
                <a:gridCol w="1340459"/>
                <a:gridCol w="1340459"/>
                <a:gridCol w="1340459"/>
                <a:gridCol w="1340459"/>
              </a:tblGrid>
              <a:tr h="1622985">
                <a:tc>
                  <a:txBody>
                    <a:bodyPr/>
                    <a:lstStyle/>
                    <a:p>
                      <a:pPr algn="ctr"/>
                      <a:r>
                        <a:rPr kumimoji="1" lang="en-US" altLang="ja-JP" sz="3600" dirty="0" smtClean="0">
                          <a:solidFill>
                            <a:schemeClr val="bg1"/>
                          </a:solidFill>
                        </a:rPr>
                        <a:t>A</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D</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Dv2</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DS</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DSv2</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G</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GS</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r>
            </a:tbl>
          </a:graphicData>
        </a:graphic>
      </p:graphicFrame>
      <p:sp>
        <p:nvSpPr>
          <p:cNvPr id="6" name="テキスト ボックス 5"/>
          <p:cNvSpPr txBox="1"/>
          <p:nvPr/>
        </p:nvSpPr>
        <p:spPr>
          <a:xfrm>
            <a:off x="-2451628" y="4692551"/>
            <a:ext cx="17708163" cy="914400"/>
          </a:xfrm>
          <a:prstGeom prst="rect">
            <a:avLst/>
          </a:prstGeom>
        </p:spPr>
        <p:txBody>
          <a:bodyPr vert="horz" wrap="none" lIns="91440" tIns="45720" rIns="91440" bIns="45720" rtlCol="0" anchor="ctr">
            <a:noAutofit/>
          </a:bodyPr>
          <a:lstStyle/>
          <a:p>
            <a:pPr algn="ctr"/>
            <a:r>
              <a:rPr lang="en-US" altLang="ja-JP" sz="3200" dirty="0" smtClean="0">
                <a:solidFill>
                  <a:srgbClr val="333333"/>
                </a:solidFill>
              </a:rPr>
              <a:t>Azure </a:t>
            </a:r>
            <a:r>
              <a:rPr lang="ja-JP" altLang="en-US" sz="3200" dirty="0" smtClean="0">
                <a:solidFill>
                  <a:srgbClr val="333333"/>
                </a:solidFill>
              </a:rPr>
              <a:t>仮想マシン</a:t>
            </a:r>
            <a:r>
              <a:rPr lang="en-US" altLang="ja-JP" sz="3200" dirty="0">
                <a:solidFill>
                  <a:srgbClr val="333333"/>
                </a:solidFill>
              </a:rPr>
              <a:t> </a:t>
            </a:r>
            <a:r>
              <a:rPr lang="ja-JP" altLang="en-US" sz="3200" dirty="0" smtClean="0">
                <a:solidFill>
                  <a:srgbClr val="333333"/>
                </a:solidFill>
              </a:rPr>
              <a:t>サイズ</a:t>
            </a:r>
            <a:r>
              <a:rPr lang="en-US" altLang="ja-JP" sz="3200" dirty="0" smtClean="0">
                <a:solidFill>
                  <a:srgbClr val="333333"/>
                </a:solidFill>
              </a:rPr>
              <a:t> [</a:t>
            </a:r>
            <a:r>
              <a:rPr lang="ja-JP" altLang="en-US" sz="3200" dirty="0" smtClean="0">
                <a:solidFill>
                  <a:srgbClr val="333333"/>
                </a:solidFill>
              </a:rPr>
              <a:t>検索</a:t>
            </a:r>
            <a:r>
              <a:rPr lang="en-US" altLang="ja-JP" sz="3200" dirty="0" smtClean="0">
                <a:solidFill>
                  <a:srgbClr val="333333"/>
                </a:solidFill>
              </a:rPr>
              <a:t>]</a:t>
            </a:r>
            <a:endParaRPr lang="en-US" altLang="ja-JP" sz="3200" dirty="0">
              <a:solidFill>
                <a:srgbClr val="333333"/>
              </a:solidFill>
            </a:endParaRPr>
          </a:p>
          <a:p>
            <a:pPr algn="ctr"/>
            <a:r>
              <a:rPr lang="en-US" altLang="ja-JP" sz="2000" dirty="0" smtClean="0">
                <a:solidFill>
                  <a:srgbClr val="333333"/>
                </a:solidFill>
                <a:hlinkClick r:id="rId4"/>
              </a:rPr>
              <a:t>https://</a:t>
            </a:r>
            <a:r>
              <a:rPr lang="en-US" altLang="ja-JP" sz="2000" dirty="0" err="1" smtClean="0">
                <a:solidFill>
                  <a:srgbClr val="333333"/>
                </a:solidFill>
                <a:hlinkClick r:id="rId4"/>
              </a:rPr>
              <a:t>azure.microsoft.com</a:t>
            </a:r>
            <a:r>
              <a:rPr lang="en-US" altLang="ja-JP" sz="2000" dirty="0" smtClean="0">
                <a:solidFill>
                  <a:srgbClr val="333333"/>
                </a:solidFill>
                <a:hlinkClick r:id="rId4"/>
              </a:rPr>
              <a:t>/</a:t>
            </a:r>
            <a:r>
              <a:rPr lang="en-US" altLang="ja-JP" sz="2000" dirty="0" err="1" smtClean="0">
                <a:solidFill>
                  <a:srgbClr val="333333"/>
                </a:solidFill>
                <a:hlinkClick r:id="rId4"/>
              </a:rPr>
              <a:t>ja-jp</a:t>
            </a:r>
            <a:r>
              <a:rPr lang="en-US" altLang="ja-JP" sz="2000" dirty="0" smtClean="0">
                <a:solidFill>
                  <a:srgbClr val="333333"/>
                </a:solidFill>
                <a:hlinkClick r:id="rId4"/>
              </a:rPr>
              <a:t>/documentation/articles/virtual-machines-windows-sizes/</a:t>
            </a:r>
            <a:endParaRPr kumimoji="1" lang="ja-JP" altLang="en-US" sz="2000" dirty="0" smtClean="0">
              <a:solidFill>
                <a:srgbClr val="333333"/>
              </a:solidFill>
            </a:endParaRPr>
          </a:p>
        </p:txBody>
      </p:sp>
    </p:spTree>
    <p:extLst>
      <p:ext uri="{BB962C8B-B14F-4D97-AF65-F5344CB8AC3E}">
        <p14:creationId xmlns:p14="http://schemas.microsoft.com/office/powerpoint/2010/main" val="3646734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自己紹介</a:t>
            </a:r>
            <a:endParaRPr kumimoji="1" lang="ja-JP" altLang="en-US" dirty="0"/>
          </a:p>
        </p:txBody>
      </p:sp>
      <p:sp>
        <p:nvSpPr>
          <p:cNvPr id="3" name="コンテンツ プレースホルダー 2"/>
          <p:cNvSpPr>
            <a:spLocks noGrp="1"/>
          </p:cNvSpPr>
          <p:nvPr>
            <p:ph sz="half" idx="1"/>
          </p:nvPr>
        </p:nvSpPr>
        <p:spPr>
          <a:xfrm>
            <a:off x="3118343" y="1348157"/>
            <a:ext cx="8464063" cy="4778011"/>
          </a:xfrm>
        </p:spPr>
        <p:txBody>
          <a:bodyPr/>
          <a:lstStyle/>
          <a:p>
            <a:r>
              <a:rPr kumimoji="1" lang="ja-JP" altLang="en-US" dirty="0" smtClean="0"/>
              <a:t>栗原</a:t>
            </a:r>
            <a:r>
              <a:rPr lang="en-US" altLang="ja-JP" dirty="0"/>
              <a:t> </a:t>
            </a:r>
            <a:r>
              <a:rPr kumimoji="1" lang="ja-JP" altLang="en-US" dirty="0" smtClean="0"/>
              <a:t>尚弘</a:t>
            </a:r>
            <a:endParaRPr kumimoji="1" lang="en-US" altLang="ja-JP" dirty="0" smtClean="0"/>
          </a:p>
          <a:p>
            <a:r>
              <a:rPr lang="ja-JP" altLang="en-US" dirty="0" smtClean="0"/>
              <a:t>愛知工業大学</a:t>
            </a:r>
            <a:r>
              <a:rPr lang="en-US" altLang="ja-JP" dirty="0" smtClean="0"/>
              <a:t> </a:t>
            </a:r>
            <a:r>
              <a:rPr lang="ja-JP" altLang="en-US" dirty="0" smtClean="0"/>
              <a:t>情報科学科</a:t>
            </a:r>
            <a:r>
              <a:rPr lang="en-US" altLang="ja-JP" dirty="0" smtClean="0"/>
              <a:t> </a:t>
            </a:r>
            <a:r>
              <a:rPr lang="ja-JP" altLang="en-US" dirty="0" smtClean="0"/>
              <a:t>学部</a:t>
            </a:r>
            <a:r>
              <a:rPr lang="en-US" altLang="ja-JP" dirty="0" smtClean="0"/>
              <a:t>3</a:t>
            </a:r>
            <a:r>
              <a:rPr lang="ja-JP" altLang="en-US" dirty="0" smtClean="0"/>
              <a:t>年</a:t>
            </a:r>
            <a:endParaRPr lang="en-US" altLang="ja-JP" dirty="0" smtClean="0"/>
          </a:p>
          <a:p>
            <a:endParaRPr kumimoji="1" lang="ja-JP" altLang="en-US" dirty="0"/>
          </a:p>
        </p:txBody>
      </p:sp>
      <p:sp>
        <p:nvSpPr>
          <p:cNvPr id="4" name="正方形/長方形 3"/>
          <p:cNvSpPr/>
          <p:nvPr/>
        </p:nvSpPr>
        <p:spPr>
          <a:xfrm>
            <a:off x="750278" y="1230925"/>
            <a:ext cx="2121877" cy="18756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ja-JP" altLang="en-US" dirty="0"/>
              <a:t>写真</a:t>
            </a:r>
            <a:r>
              <a:rPr lang="ja-JP" altLang="en-US" dirty="0" smtClean="0"/>
              <a:t>など</a:t>
            </a:r>
            <a:endParaRPr kumimoji="1" lang="ja-JP" altLang="en-US" dirty="0"/>
          </a:p>
        </p:txBody>
      </p:sp>
    </p:spTree>
    <p:extLst>
      <p:ext uri="{BB962C8B-B14F-4D97-AF65-F5344CB8AC3E}">
        <p14:creationId xmlns:p14="http://schemas.microsoft.com/office/powerpoint/2010/main" val="548744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Virtual</a:t>
            </a:r>
            <a:r>
              <a:rPr lang="en-US" altLang="ja-JP" dirty="0"/>
              <a:t> Machine(</a:t>
            </a:r>
            <a:r>
              <a:rPr lang="ja-JP" altLang="en-US" dirty="0"/>
              <a:t>仮想マシン</a:t>
            </a:r>
            <a:r>
              <a:rPr lang="en-US" altLang="ja-JP" dirty="0"/>
              <a:t>)</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pic>
        <p:nvPicPr>
          <p:cNvPr id="5" name="図 4" descr="Virtual machin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98000"/>
            <a:ext cx="1260000" cy="1260000"/>
          </a:xfrm>
          <a:prstGeom prst="rect">
            <a:avLst/>
          </a:prstGeom>
        </p:spPr>
      </p:pic>
      <p:sp>
        <p:nvSpPr>
          <p:cNvPr id="9" name="コンテンツ プレースホルダー 2"/>
          <p:cNvSpPr>
            <a:spLocks noGrp="1"/>
          </p:cNvSpPr>
          <p:nvPr>
            <p:ph sz="half" idx="1"/>
          </p:nvPr>
        </p:nvSpPr>
        <p:spPr>
          <a:xfrm>
            <a:off x="602511" y="1155701"/>
            <a:ext cx="10979895" cy="4970467"/>
          </a:xfrm>
        </p:spPr>
        <p:txBody>
          <a:bodyPr>
            <a:normAutofit/>
          </a:bodyPr>
          <a:lstStyle/>
          <a:p>
            <a:pPr>
              <a:lnSpc>
                <a:spcPct val="200000"/>
              </a:lnSpc>
            </a:pPr>
            <a:r>
              <a:rPr lang="ja-JP" altLang="en-US" sz="3600" dirty="0" smtClean="0"/>
              <a:t>料金</a:t>
            </a:r>
            <a:endParaRPr lang="en-US" altLang="ja-JP" sz="3600" dirty="0" smtClean="0"/>
          </a:p>
          <a:p>
            <a:pPr lvl="1">
              <a:lnSpc>
                <a:spcPct val="200000"/>
              </a:lnSpc>
            </a:pPr>
            <a:r>
              <a:rPr lang="ja-JP" altLang="en-US" dirty="0" smtClean="0"/>
              <a:t>インスタンスごとの料金</a:t>
            </a:r>
            <a:r>
              <a:rPr lang="en-US" altLang="ja-JP" dirty="0" smtClean="0"/>
              <a:t>×◯</a:t>
            </a:r>
            <a:r>
              <a:rPr lang="ja-JP" altLang="en-US" dirty="0" smtClean="0"/>
              <a:t>時間</a:t>
            </a:r>
            <a:endParaRPr lang="en-US" altLang="ja-JP" dirty="0" smtClean="0"/>
          </a:p>
          <a:p>
            <a:pPr lvl="1">
              <a:lnSpc>
                <a:spcPct val="200000"/>
              </a:lnSpc>
            </a:pPr>
            <a:endParaRPr lang="en-US" altLang="ja-JP" sz="2267" dirty="0" smtClean="0"/>
          </a:p>
        </p:txBody>
      </p:sp>
    </p:spTree>
    <p:extLst>
      <p:ext uri="{BB962C8B-B14F-4D97-AF65-F5344CB8AC3E}">
        <p14:creationId xmlns:p14="http://schemas.microsoft.com/office/powerpoint/2010/main" val="1691309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IaaS</a:t>
            </a:r>
            <a:r>
              <a:rPr lang="en-US" altLang="ja-JP" dirty="0" smtClean="0"/>
              <a:t> </a:t>
            </a:r>
            <a:r>
              <a:rPr lang="en-US" altLang="ja-JP" dirty="0" err="1" smtClean="0"/>
              <a:t>PaaS</a:t>
            </a:r>
            <a:r>
              <a:rPr lang="en-US" altLang="ja-JP" dirty="0" smtClean="0"/>
              <a:t> </a:t>
            </a:r>
            <a:r>
              <a:rPr lang="en-US" altLang="ja-JP" dirty="0" err="1" smtClean="0"/>
              <a:t>SaaS</a:t>
            </a:r>
            <a:endParaRPr kumimoji="1" lang="ja-JP" altLang="en-US" dirty="0"/>
          </a:p>
        </p:txBody>
      </p:sp>
      <p:graphicFrame>
        <p:nvGraphicFramePr>
          <p:cNvPr id="25" name="表 24"/>
          <p:cNvGraphicFramePr>
            <a:graphicFrameLocks noGrp="1"/>
          </p:cNvGraphicFramePr>
          <p:nvPr>
            <p:extLst>
              <p:ext uri="{D42A27DB-BD31-4B8C-83A1-F6EECF244321}">
                <p14:modId xmlns:p14="http://schemas.microsoft.com/office/powerpoint/2010/main" val="1599105704"/>
              </p:ext>
            </p:extLst>
          </p:nvPr>
        </p:nvGraphicFramePr>
        <p:xfrm>
          <a:off x="539783" y="1284655"/>
          <a:ext cx="11112435" cy="5080613"/>
        </p:xfrm>
        <a:graphic>
          <a:graphicData uri="http://schemas.openxmlformats.org/drawingml/2006/table">
            <a:tbl>
              <a:tblPr firstRow="1" bandRow="1">
                <a:tableStyleId>{C4B1156A-380E-4F78-BDF5-A606A8083BF9}</a:tableStyleId>
              </a:tblPr>
              <a:tblGrid>
                <a:gridCol w="11112435"/>
              </a:tblGrid>
              <a:tr h="984821">
                <a:tc>
                  <a:txBody>
                    <a:bodyPr/>
                    <a:lstStyle/>
                    <a:p>
                      <a:pPr algn="l"/>
                      <a:r>
                        <a:rPr kumimoji="1" lang="en-US" altLang="ja-JP" sz="2400" b="0" dirty="0" smtClean="0"/>
                        <a:t>Application</a:t>
                      </a:r>
                      <a:endParaRPr kumimoji="1" lang="ja-JP" altLang="en-US" sz="2400" b="0" dirty="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kumimoji="1" lang="en-US" altLang="ja-JP" sz="2400" dirty="0" smtClean="0"/>
                        <a:t>Middle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kumimoji="1" lang="en-US" altLang="ja-JP" sz="2400" dirty="0" smtClean="0"/>
                        <a:t>OS</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Hard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Network</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bl>
          </a:graphicData>
        </a:graphic>
      </p:graphicFrame>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27" name="正方形/長方形 26"/>
          <p:cNvSpPr/>
          <p:nvPr/>
        </p:nvSpPr>
        <p:spPr>
          <a:xfrm>
            <a:off x="3072137" y="3294932"/>
            <a:ext cx="2248323" cy="3071835"/>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sz="4400" dirty="0" err="1" smtClean="0">
                <a:solidFill>
                  <a:srgbClr val="595959"/>
                </a:solidFill>
              </a:rPr>
              <a:t>IaaS</a:t>
            </a:r>
            <a:endParaRPr kumimoji="1" lang="ja-JP" altLang="en-US" sz="4400" dirty="0">
              <a:solidFill>
                <a:srgbClr val="595959"/>
              </a:solidFill>
            </a:endParaRPr>
          </a:p>
        </p:txBody>
      </p:sp>
      <p:sp>
        <p:nvSpPr>
          <p:cNvPr id="28" name="正方形/長方形 27"/>
          <p:cNvSpPr/>
          <p:nvPr/>
        </p:nvSpPr>
        <p:spPr>
          <a:xfrm>
            <a:off x="6228021" y="2265266"/>
            <a:ext cx="2248323" cy="4116611"/>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rgbClr val="595959"/>
                </a:solidFill>
              </a:rPr>
              <a:t>PaaS</a:t>
            </a:r>
            <a:endParaRPr kumimoji="1" lang="ja-JP" altLang="en-US" sz="4400" dirty="0">
              <a:solidFill>
                <a:srgbClr val="595959"/>
              </a:solidFill>
            </a:endParaRPr>
          </a:p>
        </p:txBody>
      </p:sp>
      <p:sp>
        <p:nvSpPr>
          <p:cNvPr id="29" name="正方形/長方形 28"/>
          <p:cNvSpPr/>
          <p:nvPr/>
        </p:nvSpPr>
        <p:spPr>
          <a:xfrm>
            <a:off x="9383905" y="1287086"/>
            <a:ext cx="2248323" cy="5075583"/>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chemeClr val="tx2">
                    <a:lumMod val="65000"/>
                    <a:lumOff val="35000"/>
                  </a:schemeClr>
                </a:solidFill>
              </a:rPr>
              <a:t>SaaS</a:t>
            </a:r>
            <a:endParaRPr kumimoji="1" lang="ja-JP" altLang="en-US" sz="4400" dirty="0">
              <a:solidFill>
                <a:schemeClr val="tx2">
                  <a:lumMod val="65000"/>
                  <a:lumOff val="35000"/>
                </a:schemeClr>
              </a:solidFill>
            </a:endParaRPr>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1" name="テキスト ボックス 30"/>
          <p:cNvSpPr txBox="1"/>
          <p:nvPr/>
        </p:nvSpPr>
        <p:spPr>
          <a:xfrm>
            <a:off x="6140289" y="6324773"/>
            <a:ext cx="6521851" cy="669875"/>
          </a:xfrm>
          <a:prstGeom prst="rect">
            <a:avLst/>
          </a:prstGeom>
        </p:spPr>
        <p:txBody>
          <a:bodyPr vert="horz" wrap="none" lIns="91440" tIns="45720" rIns="91440" bIns="45720" rtlCol="0" anchor="ctr">
            <a:normAutofit/>
          </a:bodyPr>
          <a:lstStyle/>
          <a:p>
            <a:r>
              <a:rPr lang="ja-JP" altLang="en-US" dirty="0" smtClean="0">
                <a:solidFill>
                  <a:schemeClr val="bg2">
                    <a:lumMod val="65000"/>
                  </a:schemeClr>
                </a:solidFill>
              </a:rPr>
              <a:t>参考</a:t>
            </a:r>
            <a:r>
              <a:rPr lang="en-US" altLang="ja-JP" dirty="0" smtClean="0">
                <a:solidFill>
                  <a:schemeClr val="bg2">
                    <a:lumMod val="65000"/>
                  </a:schemeClr>
                </a:solidFill>
              </a:rPr>
              <a:t> Cloud Ace : https</a:t>
            </a:r>
            <a:r>
              <a:rPr lang="en-US" altLang="ja-JP" dirty="0">
                <a:solidFill>
                  <a:schemeClr val="bg2">
                    <a:lumMod val="65000"/>
                  </a:schemeClr>
                </a:solidFill>
              </a:rPr>
              <a:t>://</a:t>
            </a:r>
            <a:r>
              <a:rPr lang="en-US" altLang="ja-JP" dirty="0" err="1">
                <a:solidFill>
                  <a:schemeClr val="bg2">
                    <a:lumMod val="65000"/>
                  </a:schemeClr>
                </a:solidFill>
              </a:rPr>
              <a:t>www.cloud-ace.jp</a:t>
            </a:r>
            <a:r>
              <a:rPr lang="en-US" altLang="ja-JP" dirty="0">
                <a:solidFill>
                  <a:schemeClr val="bg2">
                    <a:lumMod val="65000"/>
                  </a:schemeClr>
                </a:solidFill>
              </a:rPr>
              <a:t>/report/detail01/</a:t>
            </a:r>
            <a:endParaRPr kumimoji="1" lang="ja-JP" altLang="en-US" dirty="0" smtClean="0">
              <a:solidFill>
                <a:schemeClr val="bg2">
                  <a:lumMod val="65000"/>
                </a:schemeClr>
              </a:solidFill>
            </a:endParaRPr>
          </a:p>
        </p:txBody>
      </p:sp>
    </p:spTree>
    <p:extLst>
      <p:ext uri="{BB962C8B-B14F-4D97-AF65-F5344CB8AC3E}">
        <p14:creationId xmlns:p14="http://schemas.microsoft.com/office/powerpoint/2010/main" val="2165370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IaaS</a:t>
            </a:r>
            <a:r>
              <a:rPr lang="en-US" altLang="ja-JP" dirty="0" smtClean="0"/>
              <a:t> </a:t>
            </a:r>
            <a:r>
              <a:rPr lang="en-US" altLang="ja-JP" dirty="0" err="1" smtClean="0"/>
              <a:t>PaaS</a:t>
            </a:r>
            <a:r>
              <a:rPr lang="en-US" altLang="ja-JP" dirty="0" smtClean="0"/>
              <a:t> </a:t>
            </a:r>
            <a:r>
              <a:rPr lang="en-US" altLang="ja-JP" dirty="0" err="1" smtClean="0"/>
              <a:t>SaaS</a:t>
            </a:r>
            <a:endParaRPr kumimoji="1" lang="ja-JP" altLang="en-US" dirty="0"/>
          </a:p>
        </p:txBody>
      </p:sp>
      <p:graphicFrame>
        <p:nvGraphicFramePr>
          <p:cNvPr id="25" name="表 24"/>
          <p:cNvGraphicFramePr>
            <a:graphicFrameLocks noGrp="1"/>
          </p:cNvGraphicFramePr>
          <p:nvPr>
            <p:extLst>
              <p:ext uri="{D42A27DB-BD31-4B8C-83A1-F6EECF244321}">
                <p14:modId xmlns:p14="http://schemas.microsoft.com/office/powerpoint/2010/main" val="2942559576"/>
              </p:ext>
            </p:extLst>
          </p:nvPr>
        </p:nvGraphicFramePr>
        <p:xfrm>
          <a:off x="539783" y="1284655"/>
          <a:ext cx="11112435" cy="5080613"/>
        </p:xfrm>
        <a:graphic>
          <a:graphicData uri="http://schemas.openxmlformats.org/drawingml/2006/table">
            <a:tbl>
              <a:tblPr firstRow="1" bandRow="1">
                <a:tableStyleId>{C4B1156A-380E-4F78-BDF5-A606A8083BF9}</a:tableStyleId>
              </a:tblPr>
              <a:tblGrid>
                <a:gridCol w="11112435"/>
              </a:tblGrid>
              <a:tr h="984821">
                <a:tc>
                  <a:txBody>
                    <a:bodyPr/>
                    <a:lstStyle/>
                    <a:p>
                      <a:pPr algn="l"/>
                      <a:r>
                        <a:rPr kumimoji="1" lang="en-US" altLang="ja-JP" sz="2400" b="0" dirty="0" smtClean="0"/>
                        <a:t>Application</a:t>
                      </a:r>
                      <a:endParaRPr kumimoji="1" lang="ja-JP" altLang="en-US" sz="2400" b="0" dirty="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kumimoji="1" lang="en-US" altLang="ja-JP" sz="2400" dirty="0" smtClean="0"/>
                        <a:t>Middle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kumimoji="1" lang="en-US" altLang="ja-JP" sz="2400" dirty="0" smtClean="0"/>
                        <a:t>OS</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Hard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Network</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bl>
          </a:graphicData>
        </a:graphic>
      </p:graphicFrame>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27" name="正方形/長方形 26"/>
          <p:cNvSpPr/>
          <p:nvPr/>
        </p:nvSpPr>
        <p:spPr>
          <a:xfrm>
            <a:off x="3072137" y="3294932"/>
            <a:ext cx="2248323" cy="3071835"/>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sz="4400" dirty="0" err="1" smtClean="0">
                <a:solidFill>
                  <a:srgbClr val="595959"/>
                </a:solidFill>
              </a:rPr>
              <a:t>IaaS</a:t>
            </a:r>
            <a:endParaRPr kumimoji="1" lang="ja-JP" altLang="en-US" sz="4400" dirty="0">
              <a:solidFill>
                <a:srgbClr val="595959"/>
              </a:solidFill>
            </a:endParaRPr>
          </a:p>
        </p:txBody>
      </p:sp>
      <p:sp>
        <p:nvSpPr>
          <p:cNvPr id="28" name="正方形/長方形 27"/>
          <p:cNvSpPr/>
          <p:nvPr/>
        </p:nvSpPr>
        <p:spPr>
          <a:xfrm>
            <a:off x="6228021" y="2265266"/>
            <a:ext cx="2248323" cy="4116611"/>
          </a:xfrm>
          <a:prstGeom prst="rect">
            <a:avLst/>
          </a:prstGeom>
          <a:solidFill>
            <a:srgbClr val="C9F3FF"/>
          </a:solidFill>
          <a:ln w="76200" cmpd="sng">
            <a:solidFill>
              <a:srgbClr val="DC3C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rgbClr val="595959"/>
                </a:solidFill>
              </a:rPr>
              <a:t>PaaS</a:t>
            </a:r>
            <a:endParaRPr kumimoji="1" lang="ja-JP" altLang="en-US" sz="4400" dirty="0">
              <a:solidFill>
                <a:srgbClr val="595959"/>
              </a:solidFill>
            </a:endParaRPr>
          </a:p>
        </p:txBody>
      </p:sp>
      <p:sp>
        <p:nvSpPr>
          <p:cNvPr id="29" name="正方形/長方形 28"/>
          <p:cNvSpPr/>
          <p:nvPr/>
        </p:nvSpPr>
        <p:spPr>
          <a:xfrm>
            <a:off x="9383905" y="1287086"/>
            <a:ext cx="2248323" cy="5075583"/>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chemeClr val="tx2">
                    <a:lumMod val="65000"/>
                    <a:lumOff val="35000"/>
                  </a:schemeClr>
                </a:solidFill>
              </a:rPr>
              <a:t>SaaS</a:t>
            </a:r>
            <a:endParaRPr kumimoji="1" lang="ja-JP" altLang="en-US" sz="4400" dirty="0">
              <a:solidFill>
                <a:schemeClr val="tx2">
                  <a:lumMod val="65000"/>
                  <a:lumOff val="35000"/>
                </a:schemeClr>
              </a:solidFill>
            </a:endParaRPr>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1" name="テキスト ボックス 30"/>
          <p:cNvSpPr txBox="1"/>
          <p:nvPr/>
        </p:nvSpPr>
        <p:spPr>
          <a:xfrm>
            <a:off x="6140289" y="6324773"/>
            <a:ext cx="6521851" cy="669875"/>
          </a:xfrm>
          <a:prstGeom prst="rect">
            <a:avLst/>
          </a:prstGeom>
        </p:spPr>
        <p:txBody>
          <a:bodyPr vert="horz" wrap="none" lIns="91440" tIns="45720" rIns="91440" bIns="45720" rtlCol="0" anchor="ctr">
            <a:normAutofit/>
          </a:bodyPr>
          <a:lstStyle/>
          <a:p>
            <a:r>
              <a:rPr lang="ja-JP" altLang="en-US" dirty="0" smtClean="0">
                <a:solidFill>
                  <a:schemeClr val="bg2">
                    <a:lumMod val="65000"/>
                  </a:schemeClr>
                </a:solidFill>
              </a:rPr>
              <a:t>参考</a:t>
            </a:r>
            <a:r>
              <a:rPr lang="en-US" altLang="ja-JP" dirty="0" smtClean="0">
                <a:solidFill>
                  <a:schemeClr val="bg2">
                    <a:lumMod val="65000"/>
                  </a:schemeClr>
                </a:solidFill>
              </a:rPr>
              <a:t> Cloud Ace : https</a:t>
            </a:r>
            <a:r>
              <a:rPr lang="en-US" altLang="ja-JP" dirty="0">
                <a:solidFill>
                  <a:schemeClr val="bg2">
                    <a:lumMod val="65000"/>
                  </a:schemeClr>
                </a:solidFill>
              </a:rPr>
              <a:t>://</a:t>
            </a:r>
            <a:r>
              <a:rPr lang="en-US" altLang="ja-JP" dirty="0" err="1">
                <a:solidFill>
                  <a:schemeClr val="bg2">
                    <a:lumMod val="65000"/>
                  </a:schemeClr>
                </a:solidFill>
              </a:rPr>
              <a:t>www.cloud-ace.jp</a:t>
            </a:r>
            <a:r>
              <a:rPr lang="en-US" altLang="ja-JP" dirty="0">
                <a:solidFill>
                  <a:schemeClr val="bg2">
                    <a:lumMod val="65000"/>
                  </a:schemeClr>
                </a:solidFill>
              </a:rPr>
              <a:t>/report/detail01/</a:t>
            </a:r>
            <a:endParaRPr kumimoji="1" lang="ja-JP" altLang="en-US" dirty="0" smtClean="0">
              <a:solidFill>
                <a:schemeClr val="bg2">
                  <a:lumMod val="65000"/>
                </a:schemeClr>
              </a:solidFill>
            </a:endParaRPr>
          </a:p>
        </p:txBody>
      </p:sp>
    </p:spTree>
    <p:extLst>
      <p:ext uri="{BB962C8B-B14F-4D97-AF65-F5344CB8AC3E}">
        <p14:creationId xmlns:p14="http://schemas.microsoft.com/office/powerpoint/2010/main" val="3927926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Web App</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コンテンツ プレースホルダー 2"/>
          <p:cNvSpPr>
            <a:spLocks noGrp="1"/>
          </p:cNvSpPr>
          <p:nvPr>
            <p:ph sz="half" idx="1"/>
          </p:nvPr>
        </p:nvSpPr>
        <p:spPr>
          <a:xfrm>
            <a:off x="602511" y="1155701"/>
            <a:ext cx="10979895" cy="4970467"/>
          </a:xfrm>
        </p:spPr>
        <p:txBody>
          <a:bodyPr>
            <a:normAutofit/>
          </a:bodyPr>
          <a:lstStyle/>
          <a:p>
            <a:pPr>
              <a:lnSpc>
                <a:spcPct val="200000"/>
              </a:lnSpc>
            </a:pPr>
            <a:r>
              <a:rPr lang="en-US" altLang="en-US" sz="3600" dirty="0" smtClean="0"/>
              <a:t>何ができるの？</a:t>
            </a:r>
          </a:p>
          <a:p>
            <a:pPr lvl="1">
              <a:lnSpc>
                <a:spcPct val="200000"/>
              </a:lnSpc>
            </a:pPr>
            <a:r>
              <a:rPr lang="en-US" altLang="en-US" dirty="0" smtClean="0"/>
              <a:t>Web</a:t>
            </a:r>
            <a:r>
              <a:rPr lang="ja-JP" altLang="en-US" dirty="0" smtClean="0"/>
              <a:t>アプリを作成することが可能</a:t>
            </a:r>
            <a:endParaRPr lang="en-US" altLang="en-US" dirty="0"/>
          </a:p>
          <a:p>
            <a:pPr lvl="1">
              <a:lnSpc>
                <a:spcPct val="200000"/>
              </a:lnSpc>
            </a:pPr>
            <a:endParaRPr lang="en-US" altLang="ja-JP" sz="2800" dirty="0" smtClean="0"/>
          </a:p>
        </p:txBody>
      </p:sp>
      <p:pic>
        <p:nvPicPr>
          <p:cNvPr id="10" name="図 9" descr="Web App (was Websit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98000"/>
            <a:ext cx="1116000" cy="1116000"/>
          </a:xfrm>
          <a:prstGeom prst="rect">
            <a:avLst/>
          </a:prstGeom>
        </p:spPr>
      </p:pic>
    </p:spTree>
    <p:extLst>
      <p:ext uri="{BB962C8B-B14F-4D97-AF65-F5344CB8AC3E}">
        <p14:creationId xmlns:p14="http://schemas.microsoft.com/office/powerpoint/2010/main" val="2974336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Web App</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コンテンツ プレースホルダー 2"/>
          <p:cNvSpPr>
            <a:spLocks noGrp="1"/>
          </p:cNvSpPr>
          <p:nvPr>
            <p:ph sz="half" idx="1"/>
          </p:nvPr>
        </p:nvSpPr>
        <p:spPr>
          <a:xfrm>
            <a:off x="602511" y="1155701"/>
            <a:ext cx="10979895" cy="4970467"/>
          </a:xfrm>
        </p:spPr>
        <p:txBody>
          <a:bodyPr>
            <a:normAutofit/>
          </a:bodyPr>
          <a:lstStyle/>
          <a:p>
            <a:r>
              <a:rPr lang="en-US" altLang="en-US" sz="3600" dirty="0" smtClean="0"/>
              <a:t>動作可能な言語</a:t>
            </a:r>
            <a:endParaRPr lang="en-US" altLang="en-US" sz="2800" dirty="0"/>
          </a:p>
          <a:p>
            <a:pPr lvl="1"/>
            <a:endParaRPr lang="en-US" altLang="ja-JP" sz="2800" dirty="0" smtClean="0"/>
          </a:p>
        </p:txBody>
      </p:sp>
      <p:pic>
        <p:nvPicPr>
          <p:cNvPr id="10" name="図 9" descr="Web App (was Websit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98000"/>
            <a:ext cx="1116000" cy="1116000"/>
          </a:xfrm>
          <a:prstGeom prst="rect">
            <a:avLst/>
          </a:prstGeom>
        </p:spPr>
      </p:pic>
      <p:pic>
        <p:nvPicPr>
          <p:cNvPr id="3" name="図 2" descr="NET_h_rgb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277" y="3068182"/>
            <a:ext cx="3297211" cy="814251"/>
          </a:xfrm>
          <a:prstGeom prst="rect">
            <a:avLst/>
          </a:prstGeom>
        </p:spPr>
      </p:pic>
      <p:pic>
        <p:nvPicPr>
          <p:cNvPr id="7" name="図 6" descr="c0d23d2d6769e53e24a1b3136c064577-php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0" y="2332307"/>
            <a:ext cx="3810000" cy="2286000"/>
          </a:xfrm>
          <a:prstGeom prst="rect">
            <a:avLst/>
          </a:prstGeom>
        </p:spPr>
      </p:pic>
      <p:pic>
        <p:nvPicPr>
          <p:cNvPr id="8" name="図 7" descr="python-logo-master-v3-T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6375" y="2824683"/>
            <a:ext cx="3852464" cy="1301248"/>
          </a:xfrm>
          <a:prstGeom prst="rect">
            <a:avLst/>
          </a:prstGeom>
        </p:spPr>
      </p:pic>
    </p:spTree>
    <p:extLst>
      <p:ext uri="{BB962C8B-B14F-4D97-AF65-F5344CB8AC3E}">
        <p14:creationId xmlns:p14="http://schemas.microsoft.com/office/powerpoint/2010/main" val="4238897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Web App</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コンテンツ プレースホルダー 2"/>
          <p:cNvSpPr>
            <a:spLocks noGrp="1"/>
          </p:cNvSpPr>
          <p:nvPr>
            <p:ph sz="half" idx="1"/>
          </p:nvPr>
        </p:nvSpPr>
        <p:spPr>
          <a:xfrm>
            <a:off x="602511" y="1155701"/>
            <a:ext cx="10979895" cy="4970467"/>
          </a:xfrm>
        </p:spPr>
        <p:txBody>
          <a:bodyPr>
            <a:normAutofit/>
          </a:bodyPr>
          <a:lstStyle/>
          <a:p>
            <a:r>
              <a:rPr lang="en-US" altLang="en-US" sz="3600" dirty="0"/>
              <a:t>動作可能な</a:t>
            </a:r>
            <a:r>
              <a:rPr lang="en-US" altLang="en-US" sz="3600" dirty="0" smtClean="0"/>
              <a:t>言語</a:t>
            </a:r>
            <a:endParaRPr lang="en-US" altLang="en-US" sz="3600" dirty="0"/>
          </a:p>
          <a:p>
            <a:pPr lvl="1"/>
            <a:endParaRPr lang="en-US" altLang="ja-JP" sz="2800" dirty="0" smtClean="0"/>
          </a:p>
        </p:txBody>
      </p:sp>
      <p:pic>
        <p:nvPicPr>
          <p:cNvPr id="10" name="図 9" descr="Web App (was Websit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98000"/>
            <a:ext cx="1116000" cy="1116000"/>
          </a:xfrm>
          <a:prstGeom prst="rect">
            <a:avLst/>
          </a:prstGeom>
        </p:spPr>
      </p:pic>
      <p:pic>
        <p:nvPicPr>
          <p:cNvPr id="3" name="図 2" descr="NET_h_rgb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277" y="3068182"/>
            <a:ext cx="3297211" cy="814251"/>
          </a:xfrm>
          <a:prstGeom prst="rect">
            <a:avLst/>
          </a:prstGeom>
        </p:spPr>
      </p:pic>
      <p:pic>
        <p:nvPicPr>
          <p:cNvPr id="7" name="図 6" descr="c0d23d2d6769e53e24a1b3136c064577-php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0" y="2332307"/>
            <a:ext cx="3810000" cy="2286000"/>
          </a:xfrm>
          <a:prstGeom prst="rect">
            <a:avLst/>
          </a:prstGeom>
        </p:spPr>
      </p:pic>
      <p:pic>
        <p:nvPicPr>
          <p:cNvPr id="8" name="図 7" descr="python-logo-master-v3-T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6375" y="2824683"/>
            <a:ext cx="3852464" cy="1301248"/>
          </a:xfrm>
          <a:prstGeom prst="rect">
            <a:avLst/>
          </a:prstGeom>
        </p:spPr>
      </p:pic>
      <p:sp>
        <p:nvSpPr>
          <p:cNvPr id="4" name="テキスト ボックス 3"/>
          <p:cNvSpPr txBox="1"/>
          <p:nvPr/>
        </p:nvSpPr>
        <p:spPr>
          <a:xfrm>
            <a:off x="5086040" y="5151220"/>
            <a:ext cx="2019920" cy="914400"/>
          </a:xfrm>
          <a:prstGeom prst="rect">
            <a:avLst/>
          </a:prstGeom>
        </p:spPr>
        <p:txBody>
          <a:bodyPr vert="horz" wrap="none" lIns="91440" tIns="45720" rIns="91440" bIns="45720" rtlCol="0" anchor="ctr">
            <a:noAutofit/>
          </a:bodyPr>
          <a:lstStyle/>
          <a:p>
            <a:r>
              <a:rPr lang="ja-JP" altLang="en-US" sz="8000" dirty="0" smtClean="0">
                <a:solidFill>
                  <a:srgbClr val="FF0000"/>
                </a:solidFill>
              </a:rPr>
              <a:t>又は</a:t>
            </a:r>
            <a:endParaRPr kumimoji="1" lang="ja-JP" altLang="en-US" sz="8000" dirty="0" smtClean="0">
              <a:solidFill>
                <a:srgbClr val="FF0000"/>
              </a:solidFill>
            </a:endParaRPr>
          </a:p>
        </p:txBody>
      </p:sp>
    </p:spTree>
    <p:extLst>
      <p:ext uri="{BB962C8B-B14F-4D97-AF65-F5344CB8AC3E}">
        <p14:creationId xmlns:p14="http://schemas.microsoft.com/office/powerpoint/2010/main" val="3846963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Web App</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コンテンツ プレースホルダー 2"/>
          <p:cNvSpPr>
            <a:spLocks noGrp="1"/>
          </p:cNvSpPr>
          <p:nvPr>
            <p:ph sz="half" idx="1"/>
          </p:nvPr>
        </p:nvSpPr>
        <p:spPr>
          <a:xfrm>
            <a:off x="602511" y="1155701"/>
            <a:ext cx="10979895" cy="4970467"/>
          </a:xfrm>
        </p:spPr>
        <p:txBody>
          <a:bodyPr>
            <a:normAutofit/>
          </a:bodyPr>
          <a:lstStyle/>
          <a:p>
            <a:r>
              <a:rPr lang="en-US" altLang="en-US" sz="3600" dirty="0"/>
              <a:t>動作可能な</a:t>
            </a:r>
            <a:r>
              <a:rPr lang="en-US" altLang="en-US" sz="3600" dirty="0" smtClean="0"/>
              <a:t>言語</a:t>
            </a:r>
            <a:endParaRPr lang="en-US" altLang="en-US" sz="3600" dirty="0"/>
          </a:p>
        </p:txBody>
      </p:sp>
      <p:pic>
        <p:nvPicPr>
          <p:cNvPr id="10" name="図 9" descr="Web App (was Websit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98000"/>
            <a:ext cx="1116000" cy="1116000"/>
          </a:xfrm>
          <a:prstGeom prst="rect">
            <a:avLst/>
          </a:prstGeom>
        </p:spPr>
      </p:pic>
      <p:pic>
        <p:nvPicPr>
          <p:cNvPr id="12" name="図 11" descr="CR1KNBmUwAEbHs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2524508"/>
            <a:ext cx="7620000" cy="3035300"/>
          </a:xfrm>
          <a:prstGeom prst="rect">
            <a:avLst/>
          </a:prstGeom>
        </p:spPr>
      </p:pic>
    </p:spTree>
    <p:extLst>
      <p:ext uri="{BB962C8B-B14F-4D97-AF65-F5344CB8AC3E}">
        <p14:creationId xmlns:p14="http://schemas.microsoft.com/office/powerpoint/2010/main" val="875649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Web App</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コンテンツ プレースホルダー 2"/>
          <p:cNvSpPr>
            <a:spLocks noGrp="1"/>
          </p:cNvSpPr>
          <p:nvPr>
            <p:ph sz="half" idx="1"/>
          </p:nvPr>
        </p:nvSpPr>
        <p:spPr>
          <a:xfrm>
            <a:off x="602511" y="1155701"/>
            <a:ext cx="10979895" cy="4970467"/>
          </a:xfrm>
        </p:spPr>
        <p:txBody>
          <a:bodyPr>
            <a:normAutofit/>
          </a:bodyPr>
          <a:lstStyle/>
          <a:p>
            <a:r>
              <a:rPr lang="en-US" altLang="en-US" sz="3600" dirty="0"/>
              <a:t>動作可能な</a:t>
            </a:r>
            <a:r>
              <a:rPr lang="en-US" altLang="en-US" sz="3600" dirty="0" smtClean="0"/>
              <a:t>言語</a:t>
            </a:r>
            <a:endParaRPr lang="en-US" altLang="en-US" sz="3600" dirty="0"/>
          </a:p>
        </p:txBody>
      </p:sp>
      <p:pic>
        <p:nvPicPr>
          <p:cNvPr id="10" name="図 9" descr="Web App (was Websit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98000"/>
            <a:ext cx="1116000" cy="1116000"/>
          </a:xfrm>
          <a:prstGeom prst="rect">
            <a:avLst/>
          </a:prstGeom>
        </p:spPr>
      </p:pic>
      <p:pic>
        <p:nvPicPr>
          <p:cNvPr id="12" name="図 11" descr="CR1KNBmUwAEbHs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2524508"/>
            <a:ext cx="7620000" cy="3035300"/>
          </a:xfrm>
          <a:prstGeom prst="rect">
            <a:avLst/>
          </a:prstGeom>
        </p:spPr>
      </p:pic>
      <p:grpSp>
        <p:nvGrpSpPr>
          <p:cNvPr id="8" name="図形グループ 7"/>
          <p:cNvGrpSpPr/>
          <p:nvPr/>
        </p:nvGrpSpPr>
        <p:grpSpPr>
          <a:xfrm>
            <a:off x="3573827" y="2556134"/>
            <a:ext cx="5044359" cy="3878113"/>
            <a:chOff x="3573827" y="2293352"/>
            <a:chExt cx="5044359" cy="3878113"/>
          </a:xfrm>
        </p:grpSpPr>
        <p:pic>
          <p:nvPicPr>
            <p:cNvPr id="11" name="図 10" descr="2000px-Tomcat-logo.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8911" y="2293352"/>
              <a:ext cx="4334191" cy="2888739"/>
            </a:xfrm>
            <a:prstGeom prst="rect">
              <a:avLst/>
            </a:prstGeom>
          </p:spPr>
        </p:pic>
        <p:sp>
          <p:nvSpPr>
            <p:cNvPr id="13" name="テキスト ボックス 12"/>
            <p:cNvSpPr txBox="1"/>
            <p:nvPr/>
          </p:nvSpPr>
          <p:spPr>
            <a:xfrm>
              <a:off x="3573827" y="5257065"/>
              <a:ext cx="5044359" cy="914400"/>
            </a:xfrm>
            <a:prstGeom prst="rect">
              <a:avLst/>
            </a:prstGeom>
          </p:spPr>
          <p:txBody>
            <a:bodyPr vert="horz" wrap="none" lIns="91440" tIns="45720" rIns="91440" bIns="45720" rtlCol="0" anchor="ctr">
              <a:noAutofit/>
            </a:bodyPr>
            <a:lstStyle/>
            <a:p>
              <a:r>
                <a:rPr kumimoji="1" lang="en-US" altLang="ja-JP" sz="6000" dirty="0" smtClean="0"/>
                <a:t>Apache Tomcat</a:t>
              </a:r>
              <a:endParaRPr kumimoji="1" lang="ja-JP" altLang="en-US" sz="6000" dirty="0" smtClean="0"/>
            </a:p>
          </p:txBody>
        </p:sp>
      </p:grpSp>
    </p:spTree>
    <p:extLst>
      <p:ext uri="{BB962C8B-B14F-4D97-AF65-F5344CB8AC3E}">
        <p14:creationId xmlns:p14="http://schemas.microsoft.com/office/powerpoint/2010/main" val="246040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20344E-6 -2.90143E-6 C -0.08518 0.04073 -0.18182 0.02846 -0.26817 0.02985 C -0.59429 0.03448 -0.28471 0.02916 -0.56642 0.03425 C -0.6516 0.01319 -0.59364 0.02985 -0.41795 0.0236 C -0.24915 0.01736 -0.08023 0.0088 0.0887 0.00232 C 0.12972 0.00579 0.1727 -0.00902 0.21204 0.01296 C 0.23913 0.028 0.15538 0.02245 0.12699 0.0236 C 0.07541 0.02522 0.02397 0.02198 -0.02748 0.02129 C -0.07189 0.01481 -0.11644 0.01227 -0.16046 0.00232 C -0.17921 -0.00208 -0.19875 -0.00601 -0.21555 -0.02128 C -0.21972 -0.02498 -0.21138 -0.03748 -0.20708 -0.04026 C -0.17869 -0.05923 -0.14978 -0.07797 -0.11969 -0.08491 C -0.03529 -0.10504 0.11266 -0.10296 0.20123 -0.10411 C 0.21034 -0.09926 0.22363 -0.10388 0.22871 -0.08931 C 0.23196 -0.07959 0.22037 -0.07033 0.21438 -0.06594 C 0.1955 -0.05229 0.1757 -0.04257 0.15577 -0.03609 C 0.10511 -0.02036 0.06629 -0.02105 0.0168 -0.01897 C 0.00117 -0.03054 -0.00039 -0.02869 0.04428 -0.04882 C 0.10146 -0.07496 0.11748 -0.07219 0.17127 -0.07658 C 0.12542 -0.04928 0.07111 -0.05668 0.02397 -0.05529 C 0.01316 -0.05738 -0.01667 -0.04928 -0.00833 -0.06154 C 0.00404 -0.08028 0.02331 -0.07589 0.0396 -0.07866 C 0.15304 -0.09902 0.19211 -0.09579 0.30177 -0.09787 C 0.31493 -0.09648 0.32873 -0.10111 0.34137 -0.09347 C 0.3454 -0.09116 0.33472 -0.08237 0.33056 -0.08075 C 0.30086 -0.07033 0.27078 -0.06085 0.24069 -0.05738 C 0.18963 -0.05182 0.13845 -0.0546 0.08739 -0.05321 C 0.00156 -0.05622 -0.10641 -0.05368 -0.19523 -0.07427 C -0.20096 -0.07566 -0.20565 -0.08306 -0.21073 -0.08722 C -0.07593 -0.14322 0.07372 -0.13512 0.21086 -0.14461 C 0.25189 -0.14322 0.29331 -0.14877 0.3342 -0.14044 C 0.34058 -0.13928 0.35348 -0.12448 0.34853 -0.11684 C 0.33121 -0.09093 0.30842 -0.07612 0.28627 -0.06802 C 0.177 -0.02846 -0.00521 -0.02475 -0.10771 -0.01689 C -0.15525 -0.0192 -0.20292 -0.01573 -0.25019 -0.02337 C -0.26374 -0.02568 -0.28041 -0.02776 -0.28862 -0.04673 C -0.2933 -0.05738 -0.27689 -0.06501 -0.26947 -0.06802 C -0.22936 -0.08514 -0.18846 -0.09879 -0.1473 -0.1062 C -0.0913 -0.11661 -0.03477 -0.11638 0.02162 -0.12124 C 0.05353 -0.11846 0.0857 -0.12077 0.11735 -0.11268 C 0.12321 -0.11129 0.1361 -0.10088 0.13181 -0.09347 C 0.11904 -0.07265 0.10094 -0.06293 0.08388 -0.05738 C -0.00352 -0.03007 -0.15968 -0.03239 -0.23951 -0.02961 C -0.2838 -0.0354 -0.32834 -0.03725 -0.37236 -0.04673 C -0.3876 -0.0502 -0.40492 -0.05113 -0.41677 -0.06802 C -0.42172 -0.07519 -0.40948 -0.08838 -0.40349 -0.09139 C -0.37119 -0.10851 -0.33772 -0.12054 -0.30411 -0.12748 C -0.14574 -0.16057 -0.07632 -0.15594 0.07789 -0.15941 C 0.09299 -0.15525 0.11149 -0.16404 0.12334 -0.14669 C 0.12933 -0.1379 0.11292 -0.12286 0.10537 -0.11915 C 0.06929 -0.10203 0.03217 -0.09139 -0.00482 -0.08491 C -0.07176 -0.07357 -0.13897 -0.07242 -0.20591 -0.06594 C -0.25749 -0.06663 -0.30906 -0.06409 -0.36038 -0.06802 C -0.38213 -0.06987 -0.40479 -0.06918 -0.42511 -0.08283 C -0.43071 -0.08676 -0.41664 -0.09949 -0.41078 -0.10203 C -0.37614 -0.11823 -0.34084 -0.13049 -0.30529 -0.13813 C -0.25332 -0.1497 -0.20083 -0.15247 -0.14847 -0.15941 C -0.11175 -0.15872 -0.07502 -0.16057 -0.03829 -0.15733 C -0.03256 -0.15687 -0.01849 -0.15756 -0.02149 -0.14877 C -0.02722 -0.13281 -0.03998 -0.12795 -0.05027 -0.12332 C -0.11175 -0.09671 -0.18221 -0.09185 -0.24433 -0.08283 C -0.25592 -0.08445 -0.28953 -0.07843 -0.27898 -0.08722 C -0.25853 -0.10481 -0.2347 -0.10689 -0.2119 -0.11059 C -0.174 -0.11707 0.01016 -0.13003 0.06356 -0.13396 C 0.07424 -0.1298 0.08974 -0.13766 0.09586 -0.12124 C 0.10003 -0.1099 0.08297 -0.10481 0.07554 -0.10203 C 0.0379 -0.08838 -0.00013 -0.0782 -0.03829 -0.07219 C -0.11357 -0.06062 -0.23001 -0.06085 -0.30776 -0.05946 C -0.31623 -0.06386 -0.33042 -0.05761 -0.3329 -0.07219 C -0.33524 -0.08514 -0.32105 -0.08977 -0.31375 -0.09347 C -0.28796 -0.10759 -0.26139 -0.11684 -0.2347 -0.1254 C -0.12842 -0.16011 -0.14678 -0.15455 -0.06108 -0.15733 C -0.12542 -0.12679 -0.21425 -0.14761 -0.27781 -0.15108 C -0.30294 -0.15826 -0.32873 -0.1608 -0.35322 -0.17237 C -0.36194 -0.17653 -0.37392 -0.18255 -0.37601 -0.19782 C -0.37783 -0.21055 -0.36741 -0.22119 -0.36038 -0.22535 C -0.32899 -0.24456 -0.2963 -0.2559 -0.26348 -0.26585 C -0.13701 -0.30448 -0.01302 -0.31258 0.11501 -0.31698 C 0.09703 -0.28528 0.1042 -0.2943 0.05509 -0.28297 C -0.02826 -0.26399 -0.06916 -0.26585 -0.1473 -0.26376 C -0.15538 -0.26446 -0.16567 -0.2559 -0.17127 -0.26585 C -0.1753 -0.27302 -0.16228 -0.2788 -0.15681 -0.28088 C -0.13285 -0.29107 -0.10836 -0.29801 -0.08374 -0.30217 C -0.04845 -0.30842 -0.01276 -0.30911 0.02279 -0.31258 C 0.04715 -0.30911 0.07176 -0.31073 0.09586 -0.30217 C 0.1279 -0.29107 0.08739 -0.2478 0.08388 -0.24456 C 0.02983 -0.19736 -0.03347 -0.18926 -0.09221 -0.17862 C -0.10628 -0.18486 -0.11057 -0.1851 -0.0646 -0.19782 C -0.04246 -0.20407 -0.01993 -0.20499 0.00248 -0.20846 C 0.02475 -0.20777 0.04715 -0.20985 0.06955 -0.20638 C 0.0758 -0.20546 0.08518 -0.20638 0.08739 -0.19574 C 0.08935 -0.18648 0.08166 -0.177 0.07671 -0.17237 C 0.06122 -0.15872 0.04428 -0.15016 0.02761 -0.14252 C -0.02266 -0.11985 -0.05509 -0.11291 -0.10302 -0.09995 C -0.13636 -0.0819 -0.11279 -0.09694 -0.05144 -0.09555 C -0.03673 -0.09532 -0.02201 -0.09278 -0.00716 -0.09139 C 0.00417 -0.07982 0.01902 -0.07542 -0.00482 -0.05529 C -0.04142 -0.02475 -0.06017 -0.02498 -0.09937 -0.01689 C -0.10745 -0.01527 -0.11539 -0.01411 -0.12334 -0.01272 C -0.09065 -0.00786 -0.0577 -0.00601 -0.02514 0.00232 C -0.01211 0.00556 -0.0112 0.01736 -0.02032 0.02569 C -0.03139 0.0354 -0.03868 0.03448 -0.05027 0.03633 C -0.05991 0.04165 -0.04806 0.03402 -0.04428 0.04049 C -0.04259 0.0435 -0.04428 0.04952 -0.04545 0.05322 C -0.04689 0.05692 -0.04936 0.059 -0.05144 0.06178 C -0.05457 0.06548 -0.06108 0.07242 -0.06108 0.07242 C -0.06147 0.0752 -0.06095 0.07913 -0.06225 0.08098 C -0.06707 0.087 -0.07033 0.08214 -0.07424 0.0789 C -0.0715 0.07728 -0.06864 0.07589 -0.06577 0.07451 C -0.0646 0.07381 -0.06121 0.07312 -0.06225 0.07242 C -0.06681 0.06872 -0.07658 0.06595 -0.07658 0.06595 C -0.07476 0.05553 -0.06981 0.05345 -0.0646 0.04906 C -0.07098 0.04836 -0.07749 0.04859 -0.08374 0.04697 C -0.08596 0.04628 -0.09039 0.04605 -0.08974 0.04258 C -0.08882 0.03656 -0.0844 0.03494 -0.0814 0.03193 C -0.08036 0.03055 -0.07906 0.03055 -0.07775 0.02985 C -0.08062 0.02823 -0.08361 0.028 -0.08622 0.02569 C -0.0982 0.01504 -0.08361 0.02175 -0.09703 0.01713 C -0.08778 0.00903 -0.06955 0.01597 -0.08856 0.00648 C -0.08947 0.00509 -0.09143 0.00417 -0.09104 0.00232 C -0.08974 -0.00532 -0.08531 0.00371 -0.08856 -0.00208 " pathEditMode="relative" ptsTypes="ffffffffffffffffffffffffffffffffffffffffffffffffffffffffffffffffffffffffffffffffffffffffffffffffffffffffffffffffffffffffA">
                                      <p:cBhvr>
                                        <p:cTn id="6"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IaaS</a:t>
            </a:r>
            <a:r>
              <a:rPr lang="en-US" altLang="ja-JP" dirty="0" smtClean="0"/>
              <a:t> </a:t>
            </a:r>
            <a:r>
              <a:rPr lang="en-US" altLang="ja-JP" dirty="0" err="1" smtClean="0"/>
              <a:t>PaaS</a:t>
            </a:r>
            <a:r>
              <a:rPr lang="en-US" altLang="ja-JP" dirty="0" smtClean="0"/>
              <a:t> </a:t>
            </a:r>
            <a:r>
              <a:rPr lang="en-US" altLang="ja-JP" dirty="0" err="1" smtClean="0"/>
              <a:t>SaaS</a:t>
            </a:r>
            <a:endParaRPr kumimoji="1" lang="ja-JP" altLang="en-US" dirty="0"/>
          </a:p>
        </p:txBody>
      </p:sp>
      <p:graphicFrame>
        <p:nvGraphicFramePr>
          <p:cNvPr id="25" name="表 24"/>
          <p:cNvGraphicFramePr>
            <a:graphicFrameLocks noGrp="1"/>
          </p:cNvGraphicFramePr>
          <p:nvPr>
            <p:extLst>
              <p:ext uri="{D42A27DB-BD31-4B8C-83A1-F6EECF244321}">
                <p14:modId xmlns:p14="http://schemas.microsoft.com/office/powerpoint/2010/main" val="1434620223"/>
              </p:ext>
            </p:extLst>
          </p:nvPr>
        </p:nvGraphicFramePr>
        <p:xfrm>
          <a:off x="539783" y="1284655"/>
          <a:ext cx="11112435" cy="5080613"/>
        </p:xfrm>
        <a:graphic>
          <a:graphicData uri="http://schemas.openxmlformats.org/drawingml/2006/table">
            <a:tbl>
              <a:tblPr firstRow="1" bandRow="1">
                <a:tableStyleId>{C4B1156A-380E-4F78-BDF5-A606A8083BF9}</a:tableStyleId>
              </a:tblPr>
              <a:tblGrid>
                <a:gridCol w="11112435"/>
              </a:tblGrid>
              <a:tr h="984821">
                <a:tc>
                  <a:txBody>
                    <a:bodyPr/>
                    <a:lstStyle/>
                    <a:p>
                      <a:pPr algn="l"/>
                      <a:r>
                        <a:rPr kumimoji="1" lang="en-US" altLang="ja-JP" sz="2400" b="0" dirty="0" smtClean="0"/>
                        <a:t>Application</a:t>
                      </a:r>
                      <a:endParaRPr kumimoji="1" lang="ja-JP" altLang="en-US" sz="2400" b="0" dirty="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kumimoji="1" lang="en-US" altLang="ja-JP" sz="2400" dirty="0" smtClean="0"/>
                        <a:t>Middle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kumimoji="1" lang="en-US" altLang="ja-JP" sz="2400" dirty="0" smtClean="0"/>
                        <a:t>OS</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Hard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Network</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bl>
          </a:graphicData>
        </a:graphic>
      </p:graphicFrame>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27" name="正方形/長方形 26"/>
          <p:cNvSpPr/>
          <p:nvPr/>
        </p:nvSpPr>
        <p:spPr>
          <a:xfrm>
            <a:off x="3072137" y="3294932"/>
            <a:ext cx="2248323" cy="3071835"/>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sz="4400" dirty="0" err="1" smtClean="0">
                <a:solidFill>
                  <a:srgbClr val="595959"/>
                </a:solidFill>
              </a:rPr>
              <a:t>IaaS</a:t>
            </a:r>
            <a:endParaRPr kumimoji="1" lang="ja-JP" altLang="en-US" sz="4400" dirty="0">
              <a:solidFill>
                <a:srgbClr val="595959"/>
              </a:solidFill>
            </a:endParaRPr>
          </a:p>
        </p:txBody>
      </p:sp>
      <p:sp>
        <p:nvSpPr>
          <p:cNvPr id="28" name="正方形/長方形 27"/>
          <p:cNvSpPr/>
          <p:nvPr/>
        </p:nvSpPr>
        <p:spPr>
          <a:xfrm>
            <a:off x="6228021" y="2265266"/>
            <a:ext cx="2248323" cy="4116611"/>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rgbClr val="595959"/>
                </a:solidFill>
              </a:rPr>
              <a:t>PaaS</a:t>
            </a:r>
            <a:endParaRPr kumimoji="1" lang="ja-JP" altLang="en-US" sz="4400" dirty="0">
              <a:solidFill>
                <a:srgbClr val="595959"/>
              </a:solidFill>
            </a:endParaRPr>
          </a:p>
        </p:txBody>
      </p:sp>
      <p:sp>
        <p:nvSpPr>
          <p:cNvPr id="29" name="正方形/長方形 28"/>
          <p:cNvSpPr/>
          <p:nvPr/>
        </p:nvSpPr>
        <p:spPr>
          <a:xfrm>
            <a:off x="9383905" y="1287086"/>
            <a:ext cx="2248323" cy="5075583"/>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chemeClr val="tx2">
                    <a:lumMod val="65000"/>
                    <a:lumOff val="35000"/>
                  </a:schemeClr>
                </a:solidFill>
              </a:rPr>
              <a:t>SaaS</a:t>
            </a:r>
            <a:endParaRPr kumimoji="1" lang="ja-JP" altLang="en-US" sz="4400" dirty="0">
              <a:solidFill>
                <a:schemeClr val="tx2">
                  <a:lumMod val="65000"/>
                  <a:lumOff val="35000"/>
                </a:schemeClr>
              </a:solidFill>
            </a:endParaRPr>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1" name="テキスト ボックス 30"/>
          <p:cNvSpPr txBox="1"/>
          <p:nvPr/>
        </p:nvSpPr>
        <p:spPr>
          <a:xfrm>
            <a:off x="6140289" y="6324773"/>
            <a:ext cx="6521851" cy="669875"/>
          </a:xfrm>
          <a:prstGeom prst="rect">
            <a:avLst/>
          </a:prstGeom>
        </p:spPr>
        <p:txBody>
          <a:bodyPr vert="horz" wrap="none" lIns="91440" tIns="45720" rIns="91440" bIns="45720" rtlCol="0" anchor="ctr">
            <a:normAutofit/>
          </a:bodyPr>
          <a:lstStyle/>
          <a:p>
            <a:r>
              <a:rPr lang="ja-JP" altLang="en-US" dirty="0" smtClean="0">
                <a:solidFill>
                  <a:schemeClr val="bg2">
                    <a:lumMod val="65000"/>
                  </a:schemeClr>
                </a:solidFill>
              </a:rPr>
              <a:t>参考</a:t>
            </a:r>
            <a:r>
              <a:rPr lang="en-US" altLang="ja-JP" dirty="0" smtClean="0">
                <a:solidFill>
                  <a:schemeClr val="bg2">
                    <a:lumMod val="65000"/>
                  </a:schemeClr>
                </a:solidFill>
              </a:rPr>
              <a:t> Cloud Ace : https</a:t>
            </a:r>
            <a:r>
              <a:rPr lang="en-US" altLang="ja-JP" dirty="0">
                <a:solidFill>
                  <a:schemeClr val="bg2">
                    <a:lumMod val="65000"/>
                  </a:schemeClr>
                </a:solidFill>
              </a:rPr>
              <a:t>://</a:t>
            </a:r>
            <a:r>
              <a:rPr lang="en-US" altLang="ja-JP" dirty="0" err="1">
                <a:solidFill>
                  <a:schemeClr val="bg2">
                    <a:lumMod val="65000"/>
                  </a:schemeClr>
                </a:solidFill>
              </a:rPr>
              <a:t>www.cloud-ace.jp</a:t>
            </a:r>
            <a:r>
              <a:rPr lang="en-US" altLang="ja-JP" dirty="0">
                <a:solidFill>
                  <a:schemeClr val="bg2">
                    <a:lumMod val="65000"/>
                  </a:schemeClr>
                </a:solidFill>
              </a:rPr>
              <a:t>/report/detail01/</a:t>
            </a:r>
            <a:endParaRPr kumimoji="1" lang="ja-JP" altLang="en-US" dirty="0" smtClean="0">
              <a:solidFill>
                <a:schemeClr val="bg2">
                  <a:lumMod val="65000"/>
                </a:schemeClr>
              </a:solidFill>
            </a:endParaRPr>
          </a:p>
        </p:txBody>
      </p:sp>
      <p:sp>
        <p:nvSpPr>
          <p:cNvPr id="3" name="テキスト ボックス 2"/>
          <p:cNvSpPr txBox="1"/>
          <p:nvPr/>
        </p:nvSpPr>
        <p:spPr>
          <a:xfrm>
            <a:off x="-2573867" y="5909733"/>
            <a:ext cx="914400" cy="914400"/>
          </a:xfrm>
          <a:prstGeom prst="rect">
            <a:avLst/>
          </a:prstGeom>
        </p:spPr>
        <p:txBody>
          <a:bodyPr vert="horz" wrap="none" lIns="91440" tIns="45720" rIns="91440" bIns="45720" rtlCol="0" anchor="ctr">
            <a:normAutofit/>
          </a:bodyPr>
          <a:lstStyle/>
          <a:p>
            <a:endParaRPr kumimoji="1" lang="ja-JP" altLang="en-US" dirty="0" smtClean="0"/>
          </a:p>
        </p:txBody>
      </p:sp>
    </p:spTree>
    <p:extLst>
      <p:ext uri="{BB962C8B-B14F-4D97-AF65-F5344CB8AC3E}">
        <p14:creationId xmlns:p14="http://schemas.microsoft.com/office/powerpoint/2010/main" val="49355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IaaS</a:t>
            </a:r>
            <a:r>
              <a:rPr lang="en-US" altLang="ja-JP" dirty="0" smtClean="0"/>
              <a:t> </a:t>
            </a:r>
            <a:r>
              <a:rPr lang="en-US" altLang="ja-JP" dirty="0" err="1" smtClean="0"/>
              <a:t>PaaS</a:t>
            </a:r>
            <a:r>
              <a:rPr lang="en-US" altLang="ja-JP" dirty="0" smtClean="0"/>
              <a:t> </a:t>
            </a:r>
            <a:r>
              <a:rPr lang="en-US" altLang="ja-JP" dirty="0" err="1" smtClean="0"/>
              <a:t>SaaS</a:t>
            </a:r>
            <a:endParaRPr kumimoji="1" lang="ja-JP" altLang="en-US" dirty="0"/>
          </a:p>
        </p:txBody>
      </p:sp>
      <p:graphicFrame>
        <p:nvGraphicFramePr>
          <p:cNvPr id="25" name="表 24"/>
          <p:cNvGraphicFramePr>
            <a:graphicFrameLocks noGrp="1"/>
          </p:cNvGraphicFramePr>
          <p:nvPr>
            <p:extLst>
              <p:ext uri="{D42A27DB-BD31-4B8C-83A1-F6EECF244321}">
                <p14:modId xmlns:p14="http://schemas.microsoft.com/office/powerpoint/2010/main" val="1897179304"/>
              </p:ext>
            </p:extLst>
          </p:nvPr>
        </p:nvGraphicFramePr>
        <p:xfrm>
          <a:off x="539783" y="1284655"/>
          <a:ext cx="11112435" cy="5080613"/>
        </p:xfrm>
        <a:graphic>
          <a:graphicData uri="http://schemas.openxmlformats.org/drawingml/2006/table">
            <a:tbl>
              <a:tblPr firstRow="1" bandRow="1">
                <a:tableStyleId>{C4B1156A-380E-4F78-BDF5-A606A8083BF9}</a:tableStyleId>
              </a:tblPr>
              <a:tblGrid>
                <a:gridCol w="11112435"/>
              </a:tblGrid>
              <a:tr h="984821">
                <a:tc>
                  <a:txBody>
                    <a:bodyPr/>
                    <a:lstStyle/>
                    <a:p>
                      <a:pPr algn="l"/>
                      <a:r>
                        <a:rPr kumimoji="1" lang="en-US" altLang="ja-JP" sz="2400" b="0" dirty="0" smtClean="0"/>
                        <a:t>Application</a:t>
                      </a:r>
                      <a:endParaRPr kumimoji="1" lang="ja-JP" altLang="en-US" sz="2400" b="0" dirty="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kumimoji="1" lang="en-US" altLang="ja-JP" sz="2400" dirty="0" smtClean="0"/>
                        <a:t>Middle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kumimoji="1" lang="en-US" altLang="ja-JP" sz="2400" dirty="0" smtClean="0"/>
                        <a:t>OS</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Hard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Network</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bl>
          </a:graphicData>
        </a:graphic>
      </p:graphicFrame>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27" name="正方形/長方形 26"/>
          <p:cNvSpPr/>
          <p:nvPr/>
        </p:nvSpPr>
        <p:spPr>
          <a:xfrm>
            <a:off x="3072137" y="3294932"/>
            <a:ext cx="2248323" cy="3071835"/>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sz="4400" dirty="0" err="1" smtClean="0">
                <a:solidFill>
                  <a:srgbClr val="595959"/>
                </a:solidFill>
              </a:rPr>
              <a:t>IaaS</a:t>
            </a:r>
            <a:endParaRPr kumimoji="1" lang="ja-JP" altLang="en-US" sz="4400" dirty="0">
              <a:solidFill>
                <a:srgbClr val="595959"/>
              </a:solidFill>
            </a:endParaRPr>
          </a:p>
        </p:txBody>
      </p:sp>
      <p:sp>
        <p:nvSpPr>
          <p:cNvPr id="28" name="正方形/長方形 27"/>
          <p:cNvSpPr/>
          <p:nvPr/>
        </p:nvSpPr>
        <p:spPr>
          <a:xfrm>
            <a:off x="6228021" y="2265266"/>
            <a:ext cx="2248323" cy="4116611"/>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rgbClr val="595959"/>
                </a:solidFill>
              </a:rPr>
              <a:t>PaaS</a:t>
            </a:r>
            <a:endParaRPr kumimoji="1" lang="ja-JP" altLang="en-US" sz="4400" dirty="0">
              <a:solidFill>
                <a:srgbClr val="595959"/>
              </a:solidFill>
            </a:endParaRPr>
          </a:p>
        </p:txBody>
      </p:sp>
      <p:sp>
        <p:nvSpPr>
          <p:cNvPr id="29" name="正方形/長方形 28"/>
          <p:cNvSpPr/>
          <p:nvPr/>
        </p:nvSpPr>
        <p:spPr>
          <a:xfrm>
            <a:off x="9383905" y="1287086"/>
            <a:ext cx="2248323" cy="5075583"/>
          </a:xfrm>
          <a:prstGeom prst="rect">
            <a:avLst/>
          </a:prstGeom>
          <a:solidFill>
            <a:srgbClr val="C9F3FF"/>
          </a:solidFill>
          <a:ln w="76200" cmpd="sng">
            <a:solidFill>
              <a:srgbClr val="DC3C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chemeClr val="tx2">
                    <a:lumMod val="65000"/>
                    <a:lumOff val="35000"/>
                  </a:schemeClr>
                </a:solidFill>
              </a:rPr>
              <a:t>SaaS</a:t>
            </a:r>
            <a:endParaRPr kumimoji="1" lang="ja-JP" altLang="en-US" sz="4400" dirty="0">
              <a:solidFill>
                <a:schemeClr val="tx2">
                  <a:lumMod val="65000"/>
                  <a:lumOff val="35000"/>
                </a:schemeClr>
              </a:solidFill>
            </a:endParaRPr>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1" name="テキスト ボックス 30"/>
          <p:cNvSpPr txBox="1"/>
          <p:nvPr/>
        </p:nvSpPr>
        <p:spPr>
          <a:xfrm>
            <a:off x="6140289" y="6324773"/>
            <a:ext cx="6521851" cy="669875"/>
          </a:xfrm>
          <a:prstGeom prst="rect">
            <a:avLst/>
          </a:prstGeom>
        </p:spPr>
        <p:txBody>
          <a:bodyPr vert="horz" wrap="none" lIns="91440" tIns="45720" rIns="91440" bIns="45720" rtlCol="0" anchor="ctr">
            <a:normAutofit/>
          </a:bodyPr>
          <a:lstStyle/>
          <a:p>
            <a:r>
              <a:rPr lang="ja-JP" altLang="en-US" dirty="0" smtClean="0">
                <a:solidFill>
                  <a:schemeClr val="bg2">
                    <a:lumMod val="65000"/>
                  </a:schemeClr>
                </a:solidFill>
              </a:rPr>
              <a:t>参考</a:t>
            </a:r>
            <a:r>
              <a:rPr lang="en-US" altLang="ja-JP" dirty="0" smtClean="0">
                <a:solidFill>
                  <a:schemeClr val="bg2">
                    <a:lumMod val="65000"/>
                  </a:schemeClr>
                </a:solidFill>
              </a:rPr>
              <a:t> Cloud Ace : https</a:t>
            </a:r>
            <a:r>
              <a:rPr lang="en-US" altLang="ja-JP" dirty="0">
                <a:solidFill>
                  <a:schemeClr val="bg2">
                    <a:lumMod val="65000"/>
                  </a:schemeClr>
                </a:solidFill>
              </a:rPr>
              <a:t>://</a:t>
            </a:r>
            <a:r>
              <a:rPr lang="en-US" altLang="ja-JP" dirty="0" err="1">
                <a:solidFill>
                  <a:schemeClr val="bg2">
                    <a:lumMod val="65000"/>
                  </a:schemeClr>
                </a:solidFill>
              </a:rPr>
              <a:t>www.cloud-ace.jp</a:t>
            </a:r>
            <a:r>
              <a:rPr lang="en-US" altLang="ja-JP" dirty="0">
                <a:solidFill>
                  <a:schemeClr val="bg2">
                    <a:lumMod val="65000"/>
                  </a:schemeClr>
                </a:solidFill>
              </a:rPr>
              <a:t>/report/detail01/</a:t>
            </a:r>
            <a:endParaRPr kumimoji="1" lang="ja-JP" altLang="en-US" dirty="0" smtClean="0">
              <a:solidFill>
                <a:schemeClr val="bg2">
                  <a:lumMod val="65000"/>
                </a:schemeClr>
              </a:solidFill>
            </a:endParaRPr>
          </a:p>
        </p:txBody>
      </p:sp>
      <p:sp>
        <p:nvSpPr>
          <p:cNvPr id="3" name="テキスト ボックス 2"/>
          <p:cNvSpPr txBox="1"/>
          <p:nvPr/>
        </p:nvSpPr>
        <p:spPr>
          <a:xfrm>
            <a:off x="-914400" y="5621867"/>
            <a:ext cx="914400" cy="914400"/>
          </a:xfrm>
          <a:prstGeom prst="rect">
            <a:avLst/>
          </a:prstGeom>
        </p:spPr>
        <p:txBody>
          <a:bodyPr vert="horz" wrap="none" lIns="91440" tIns="45720" rIns="91440" bIns="45720" rtlCol="0" anchor="ctr">
            <a:normAutofit/>
          </a:bodyPr>
          <a:lstStyle/>
          <a:p>
            <a:endParaRPr kumimoji="1" lang="ja-JP" altLang="en-US" dirty="0" smtClean="0"/>
          </a:p>
        </p:txBody>
      </p:sp>
    </p:spTree>
    <p:extLst>
      <p:ext uri="{BB962C8B-B14F-4D97-AF65-F5344CB8AC3E}">
        <p14:creationId xmlns:p14="http://schemas.microsoft.com/office/powerpoint/2010/main" val="275298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sz="half" idx="1"/>
          </p:nvPr>
        </p:nvSpPr>
        <p:spPr>
          <a:xfrm>
            <a:off x="609600" y="1016002"/>
            <a:ext cx="10972800" cy="5346700"/>
          </a:xfrm>
        </p:spPr>
        <p:txBody>
          <a:bodyPr>
            <a:normAutofit fontScale="92500" lnSpcReduction="20000"/>
          </a:bodyPr>
          <a:lstStyle/>
          <a:p>
            <a:r>
              <a:rPr lang="ja-JP" altLang="en-US" sz="2400" dirty="0"/>
              <a:t>概要</a:t>
            </a:r>
            <a:endParaRPr lang="en-US" altLang="ja-JP" sz="2400" dirty="0"/>
          </a:p>
          <a:p>
            <a:pPr lvl="1"/>
            <a:r>
              <a:rPr lang="en-US" altLang="ja-JP" sz="2000" dirty="0" smtClean="0"/>
              <a:t>Microsoft Azure</a:t>
            </a:r>
            <a:r>
              <a:rPr lang="ja-JP" altLang="en-US" sz="2000" dirty="0" smtClean="0"/>
              <a:t>とは</a:t>
            </a:r>
            <a:endParaRPr lang="en-US" altLang="ja-JP" sz="2000" dirty="0" smtClean="0"/>
          </a:p>
          <a:p>
            <a:pPr lvl="1"/>
            <a:r>
              <a:rPr lang="ja-JP" altLang="en-US" sz="2000" dirty="0"/>
              <a:t>他者製品と</a:t>
            </a:r>
            <a:r>
              <a:rPr lang="ja-JP" altLang="en-US" sz="2000" dirty="0" smtClean="0"/>
              <a:t>比べて</a:t>
            </a:r>
            <a:endParaRPr lang="en-US" altLang="ja-JP" sz="2000" dirty="0" smtClean="0"/>
          </a:p>
          <a:p>
            <a:pPr lvl="1"/>
            <a:r>
              <a:rPr lang="ja-JP" altLang="en-US" sz="2000" dirty="0" smtClean="0"/>
              <a:t>必要</a:t>
            </a:r>
            <a:r>
              <a:rPr lang="ja-JP" altLang="en-US" sz="2000" dirty="0"/>
              <a:t>な開発環境</a:t>
            </a:r>
            <a:endParaRPr lang="en-US" altLang="ja-JP" sz="2000" dirty="0"/>
          </a:p>
          <a:p>
            <a:pPr lvl="1"/>
            <a:r>
              <a:rPr lang="ja-JP" altLang="en-US" sz="2000" dirty="0" smtClean="0"/>
              <a:t>無料</a:t>
            </a:r>
            <a:r>
              <a:rPr lang="ja-JP" altLang="en-US" sz="2000" dirty="0"/>
              <a:t>でできること、できないこと</a:t>
            </a:r>
            <a:endParaRPr lang="en-US" altLang="ja-JP" sz="2000" dirty="0"/>
          </a:p>
          <a:p>
            <a:r>
              <a:rPr lang="ja-JP" altLang="en-US" sz="2400" dirty="0" smtClean="0"/>
              <a:t>開発入門</a:t>
            </a:r>
            <a:endParaRPr lang="en-US" altLang="ja-JP" sz="1334" dirty="0" smtClean="0"/>
          </a:p>
          <a:p>
            <a:pPr lvl="1"/>
            <a:r>
              <a:rPr lang="en-US" altLang="ja-JP" sz="2000" dirty="0" smtClean="0"/>
              <a:t>Microsoft </a:t>
            </a:r>
            <a:r>
              <a:rPr lang="en-US" altLang="ja-JP" sz="2000" dirty="0"/>
              <a:t>Azure for </a:t>
            </a:r>
            <a:r>
              <a:rPr lang="en-US" altLang="ja-JP" sz="2000" dirty="0" err="1"/>
              <a:t>DreamSpark</a:t>
            </a:r>
            <a:r>
              <a:rPr lang="en-US" altLang="ja-JP" sz="2000" dirty="0"/>
              <a:t> </a:t>
            </a:r>
            <a:r>
              <a:rPr lang="ja-JP" altLang="en-US" sz="2000" dirty="0"/>
              <a:t>登録の</a:t>
            </a:r>
            <a:r>
              <a:rPr lang="ja-JP" altLang="en-US" sz="2000" dirty="0" smtClean="0"/>
              <a:t>流れ</a:t>
            </a:r>
            <a:endParaRPr lang="en-US" altLang="ja-JP" sz="2000" dirty="0" smtClean="0"/>
          </a:p>
          <a:p>
            <a:pPr lvl="1"/>
            <a:r>
              <a:rPr lang="ja-JP" altLang="en-US" sz="2000" dirty="0"/>
              <a:t>新しくプロジェクトを</a:t>
            </a:r>
            <a:r>
              <a:rPr lang="ja-JP" altLang="en-US" sz="2000" dirty="0" smtClean="0"/>
              <a:t>作る</a:t>
            </a:r>
            <a:endParaRPr lang="en-US" altLang="ja-JP" sz="2000" dirty="0" smtClean="0"/>
          </a:p>
          <a:p>
            <a:pPr lvl="1"/>
            <a:r>
              <a:rPr lang="ja-JP" altLang="en-US" sz="2000" dirty="0" smtClean="0"/>
              <a:t>とりあえず抑えておきたい機能</a:t>
            </a:r>
            <a:endParaRPr lang="en-US" altLang="ja-JP" sz="2000" dirty="0"/>
          </a:p>
          <a:p>
            <a:pPr lvl="1"/>
            <a:r>
              <a:rPr lang="ja-JP" altLang="en-US" sz="2000" dirty="0"/>
              <a:t>デモ</a:t>
            </a:r>
            <a:endParaRPr lang="en-US" altLang="ja-JP" sz="2000" dirty="0"/>
          </a:p>
          <a:p>
            <a:r>
              <a:rPr lang="ja-JP" altLang="en-US" sz="2400" dirty="0" smtClean="0"/>
              <a:t>まとめ</a:t>
            </a:r>
            <a:endParaRPr lang="en-US" altLang="ja-JP" sz="2400" dirty="0" smtClean="0"/>
          </a:p>
          <a:p>
            <a:pPr lvl="1"/>
            <a:r>
              <a:rPr lang="ja-JP" altLang="en-US" sz="1900" dirty="0" smtClean="0"/>
              <a:t>公式サイトの見方</a:t>
            </a:r>
            <a:endParaRPr lang="en-US" altLang="ja-JP" sz="1900" dirty="0"/>
          </a:p>
          <a:p>
            <a:pPr lvl="1"/>
            <a:r>
              <a:rPr lang="ja-JP" altLang="en-US" sz="2000" dirty="0"/>
              <a:t>見るべき入門サイト、情報源</a:t>
            </a:r>
            <a:endParaRPr lang="en-US" altLang="ja-JP" sz="2000" dirty="0"/>
          </a:p>
          <a:p>
            <a:pPr lvl="1"/>
            <a:r>
              <a:rPr lang="ja-JP" altLang="en-US" sz="2000" dirty="0"/>
              <a:t>ユーザーコミュニティ</a:t>
            </a:r>
            <a:endParaRPr lang="en-US" altLang="ja-JP" sz="2000" dirty="0"/>
          </a:p>
          <a:p>
            <a:endParaRPr kumimoji="1" lang="ja-JP" altLang="en-US" dirty="0"/>
          </a:p>
        </p:txBody>
      </p:sp>
    </p:spTree>
    <p:extLst>
      <p:ext uri="{BB962C8B-B14F-4D97-AF65-F5344CB8AC3E}">
        <p14:creationId xmlns:p14="http://schemas.microsoft.com/office/powerpoint/2010/main" val="1280506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Azure Machine Learning </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コンテンツ プレースホルダー 2"/>
          <p:cNvSpPr>
            <a:spLocks noGrp="1"/>
          </p:cNvSpPr>
          <p:nvPr>
            <p:ph sz="half" idx="1"/>
          </p:nvPr>
        </p:nvSpPr>
        <p:spPr>
          <a:xfrm>
            <a:off x="602511" y="1155701"/>
            <a:ext cx="10979895" cy="4970467"/>
          </a:xfrm>
        </p:spPr>
        <p:txBody>
          <a:bodyPr>
            <a:normAutofit/>
          </a:bodyPr>
          <a:lstStyle/>
          <a:p>
            <a:pPr>
              <a:lnSpc>
                <a:spcPct val="200000"/>
              </a:lnSpc>
            </a:pPr>
            <a:r>
              <a:rPr lang="en-US" altLang="en-US" sz="3600" dirty="0" smtClean="0"/>
              <a:t>何ができるの？</a:t>
            </a:r>
          </a:p>
          <a:p>
            <a:pPr lvl="1">
              <a:lnSpc>
                <a:spcPct val="200000"/>
              </a:lnSpc>
            </a:pPr>
            <a:r>
              <a:rPr lang="ja-JP" altLang="en-US" dirty="0" smtClean="0"/>
              <a:t>機械学習ができます</a:t>
            </a:r>
            <a:endParaRPr lang="en-US" altLang="ja-JP" dirty="0" smtClean="0"/>
          </a:p>
        </p:txBody>
      </p:sp>
      <p:pic>
        <p:nvPicPr>
          <p:cNvPr id="3" name="図 2" descr="Machine Learni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80000"/>
            <a:ext cx="1116000" cy="1116000"/>
          </a:xfrm>
          <a:prstGeom prst="rect">
            <a:avLst/>
          </a:prstGeom>
        </p:spPr>
      </p:pic>
    </p:spTree>
    <p:extLst>
      <p:ext uri="{BB962C8B-B14F-4D97-AF65-F5344CB8AC3E}">
        <p14:creationId xmlns:p14="http://schemas.microsoft.com/office/powerpoint/2010/main" val="1264894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Azure Machine Learning </a:t>
            </a:r>
            <a:endParaRPr kumimoji="1" lang="ja-JP" altLang="en-US" dirty="0"/>
          </a:p>
        </p:txBody>
      </p:sp>
      <p:pic>
        <p:nvPicPr>
          <p:cNvPr id="8" name="図 7" descr="スクリーンショット 2016-06-05 23.54.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9573"/>
            <a:ext cx="12192000" cy="5896857"/>
          </a:xfrm>
          <a:prstGeom prst="rect">
            <a:avLst/>
          </a:prstGeom>
        </p:spPr>
      </p:pic>
    </p:spTree>
    <p:extLst>
      <p:ext uri="{BB962C8B-B14F-4D97-AF65-F5344CB8AC3E}">
        <p14:creationId xmlns:p14="http://schemas.microsoft.com/office/powerpoint/2010/main" val="1592178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他社製品と比べて</a:t>
            </a:r>
            <a:endParaRPr kumimoji="1" lang="ja-JP" altLang="en-US" dirty="0"/>
          </a:p>
        </p:txBody>
      </p:sp>
      <p:sp>
        <p:nvSpPr>
          <p:cNvPr id="3" name="コンテンツ プレースホルダー 2"/>
          <p:cNvSpPr>
            <a:spLocks noGrp="1"/>
          </p:cNvSpPr>
          <p:nvPr>
            <p:ph sz="half" idx="1"/>
          </p:nvPr>
        </p:nvSpPr>
        <p:spPr>
          <a:xfrm>
            <a:off x="778934" y="1220842"/>
            <a:ext cx="10972800" cy="2335158"/>
          </a:xfrm>
        </p:spPr>
        <p:txBody>
          <a:bodyPr>
            <a:normAutofit/>
          </a:bodyPr>
          <a:lstStyle/>
          <a:p>
            <a:r>
              <a:rPr lang="en-US" altLang="ja-JP" dirty="0"/>
              <a:t>Amazon Web Services</a:t>
            </a:r>
          </a:p>
          <a:p>
            <a:pPr lvl="1"/>
            <a:r>
              <a:rPr lang="ja-JP" altLang="en-US" dirty="0" smtClean="0"/>
              <a:t>クレジットカード情報</a:t>
            </a:r>
            <a:r>
              <a:rPr lang="ja-JP" altLang="en-US" dirty="0"/>
              <a:t>が必須</a:t>
            </a:r>
            <a:endParaRPr lang="en-US" altLang="ja-JP" dirty="0"/>
          </a:p>
          <a:p>
            <a:pPr lvl="1"/>
            <a:r>
              <a:rPr lang="ja-JP" altLang="en-US" dirty="0"/>
              <a:t>学生会員で</a:t>
            </a:r>
            <a:r>
              <a:rPr lang="en-US" altLang="ja-JP" dirty="0"/>
              <a:t>35or100$/</a:t>
            </a:r>
            <a:r>
              <a:rPr lang="ja-JP" altLang="en-US" dirty="0"/>
              <a:t>月</a:t>
            </a:r>
            <a:r>
              <a:rPr lang="en-US" altLang="ja-JP" dirty="0"/>
              <a:t>(</a:t>
            </a:r>
            <a:r>
              <a:rPr lang="ja-JP" altLang="en-US" dirty="0"/>
              <a:t>非加盟校</a:t>
            </a:r>
            <a:r>
              <a:rPr lang="en-US" altLang="ja-JP" dirty="0"/>
              <a:t>,</a:t>
            </a:r>
            <a:r>
              <a:rPr lang="ja-JP" altLang="en-US" dirty="0"/>
              <a:t>加盟校</a:t>
            </a:r>
            <a:r>
              <a:rPr lang="en-US" altLang="ja-JP" dirty="0"/>
              <a:t>)</a:t>
            </a:r>
            <a:r>
              <a:rPr lang="ja-JP" altLang="en-US" dirty="0" smtClean="0"/>
              <a:t>支援</a:t>
            </a:r>
            <a:endParaRPr kumimoji="1" lang="en-US" altLang="ja-JP" dirty="0" smtClean="0"/>
          </a:p>
        </p:txBody>
      </p:sp>
      <p:sp>
        <p:nvSpPr>
          <p:cNvPr id="4" name="テキスト ボックス 3"/>
          <p:cNvSpPr txBox="1"/>
          <p:nvPr/>
        </p:nvSpPr>
        <p:spPr>
          <a:xfrm>
            <a:off x="7619449" y="629789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5" name="テキスト ボックス 4"/>
          <p:cNvSpPr txBox="1"/>
          <p:nvPr/>
        </p:nvSpPr>
        <p:spPr>
          <a:xfrm>
            <a:off x="3315871" y="6315535"/>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6" name="テキスト ボックス 5"/>
          <p:cNvSpPr txBox="1"/>
          <p:nvPr/>
        </p:nvSpPr>
        <p:spPr>
          <a:xfrm>
            <a:off x="6631743" y="6491947"/>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コンテンツ プレースホルダー 2"/>
          <p:cNvSpPr txBox="1">
            <a:spLocks/>
          </p:cNvSpPr>
          <p:nvPr/>
        </p:nvSpPr>
        <p:spPr>
          <a:xfrm>
            <a:off x="778934" y="3811642"/>
            <a:ext cx="10972800" cy="2335158"/>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dirty="0"/>
              <a:t>Microsoft Azure</a:t>
            </a:r>
          </a:p>
          <a:p>
            <a:pPr lvl="1"/>
            <a:r>
              <a:rPr lang="en-US" altLang="ja-JP" dirty="0" err="1"/>
              <a:t>DreamSpark</a:t>
            </a:r>
            <a:r>
              <a:rPr lang="ja-JP" altLang="en-US" dirty="0"/>
              <a:t>経由ならクレジットカード必要無し</a:t>
            </a:r>
            <a:endParaRPr lang="en-US" altLang="ja-JP" dirty="0"/>
          </a:p>
          <a:p>
            <a:pPr lvl="1"/>
            <a:r>
              <a:rPr lang="en-US" altLang="ja-JP" dirty="0"/>
              <a:t>0</a:t>
            </a:r>
            <a:r>
              <a:rPr lang="ja-JP" altLang="en-US" dirty="0"/>
              <a:t>円</a:t>
            </a:r>
            <a:r>
              <a:rPr lang="en-US" altLang="ja-JP" dirty="0"/>
              <a:t>/</a:t>
            </a:r>
            <a:r>
              <a:rPr lang="ja-JP" altLang="en-US" dirty="0"/>
              <a:t>月支援</a:t>
            </a:r>
            <a:endParaRPr lang="en-US" altLang="ja-JP" dirty="0"/>
          </a:p>
        </p:txBody>
      </p:sp>
      <p:sp>
        <p:nvSpPr>
          <p:cNvPr id="10" name="角丸四角形 9"/>
          <p:cNvSpPr/>
          <p:nvPr/>
        </p:nvSpPr>
        <p:spPr>
          <a:xfrm>
            <a:off x="533400" y="1286935"/>
            <a:ext cx="10955867" cy="2370666"/>
          </a:xfrm>
          <a:prstGeom prst="roundRect">
            <a:avLst/>
          </a:prstGeom>
          <a:noFill/>
          <a:ln w="76200" cmpd="sng">
            <a:solidFill>
              <a:srgbClr val="DC3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3400" y="3894670"/>
            <a:ext cx="10955867" cy="2370666"/>
          </a:xfrm>
          <a:prstGeom prst="roundRect">
            <a:avLst/>
          </a:prstGeom>
          <a:noFill/>
          <a:ln w="76200" cmpd="sng">
            <a:solidFill>
              <a:srgbClr val="00BA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00BAD7"/>
              </a:solidFill>
            </a:endParaRPr>
          </a:p>
        </p:txBody>
      </p:sp>
    </p:spTree>
    <p:extLst>
      <p:ext uri="{BB962C8B-B14F-4D97-AF65-F5344CB8AC3E}">
        <p14:creationId xmlns:p14="http://schemas.microsoft.com/office/powerpoint/2010/main" val="28517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他社製品と比べて</a:t>
            </a:r>
            <a:endParaRPr kumimoji="1" lang="ja-JP" altLang="en-US" dirty="0"/>
          </a:p>
        </p:txBody>
      </p:sp>
      <p:sp>
        <p:nvSpPr>
          <p:cNvPr id="3" name="コンテンツ プレースホルダー 2"/>
          <p:cNvSpPr>
            <a:spLocks noGrp="1"/>
          </p:cNvSpPr>
          <p:nvPr>
            <p:ph sz="half" idx="1"/>
          </p:nvPr>
        </p:nvSpPr>
        <p:spPr>
          <a:xfrm>
            <a:off x="778934" y="1220842"/>
            <a:ext cx="10972800" cy="2335158"/>
          </a:xfrm>
        </p:spPr>
        <p:txBody>
          <a:bodyPr>
            <a:normAutofit/>
          </a:bodyPr>
          <a:lstStyle/>
          <a:p>
            <a:r>
              <a:rPr lang="en-US" altLang="ja-JP" dirty="0"/>
              <a:t>Amazon Web Services</a:t>
            </a:r>
          </a:p>
          <a:p>
            <a:pPr lvl="1"/>
            <a:r>
              <a:rPr lang="ja-JP" altLang="en-US" dirty="0" smtClean="0"/>
              <a:t>クレジットカード情報</a:t>
            </a:r>
            <a:r>
              <a:rPr lang="ja-JP" altLang="en-US" dirty="0"/>
              <a:t>が必須</a:t>
            </a:r>
            <a:endParaRPr lang="en-US" altLang="ja-JP" dirty="0"/>
          </a:p>
          <a:p>
            <a:pPr lvl="1"/>
            <a:r>
              <a:rPr lang="ja-JP" altLang="en-US" dirty="0"/>
              <a:t>学生会員で</a:t>
            </a:r>
            <a:r>
              <a:rPr lang="en-US" altLang="ja-JP" dirty="0"/>
              <a:t>35or100$/</a:t>
            </a:r>
            <a:r>
              <a:rPr lang="ja-JP" altLang="en-US" dirty="0"/>
              <a:t>月</a:t>
            </a:r>
            <a:r>
              <a:rPr lang="en-US" altLang="ja-JP" dirty="0"/>
              <a:t>(</a:t>
            </a:r>
            <a:r>
              <a:rPr lang="ja-JP" altLang="en-US" dirty="0"/>
              <a:t>非加盟校</a:t>
            </a:r>
            <a:r>
              <a:rPr lang="en-US" altLang="ja-JP" dirty="0"/>
              <a:t>,</a:t>
            </a:r>
            <a:r>
              <a:rPr lang="ja-JP" altLang="en-US" dirty="0"/>
              <a:t>加盟校</a:t>
            </a:r>
            <a:r>
              <a:rPr lang="en-US" altLang="ja-JP" dirty="0"/>
              <a:t>)</a:t>
            </a:r>
            <a:r>
              <a:rPr lang="ja-JP" altLang="en-US" dirty="0" smtClean="0"/>
              <a:t>支援</a:t>
            </a:r>
            <a:endParaRPr kumimoji="1" lang="en-US" altLang="ja-JP" dirty="0" smtClean="0"/>
          </a:p>
        </p:txBody>
      </p:sp>
      <p:sp>
        <p:nvSpPr>
          <p:cNvPr id="4" name="テキスト ボックス 3"/>
          <p:cNvSpPr txBox="1"/>
          <p:nvPr/>
        </p:nvSpPr>
        <p:spPr>
          <a:xfrm>
            <a:off x="7619449" y="629789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5" name="テキスト ボックス 4"/>
          <p:cNvSpPr txBox="1"/>
          <p:nvPr/>
        </p:nvSpPr>
        <p:spPr>
          <a:xfrm>
            <a:off x="3315871" y="6315535"/>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6" name="テキスト ボックス 5"/>
          <p:cNvSpPr txBox="1"/>
          <p:nvPr/>
        </p:nvSpPr>
        <p:spPr>
          <a:xfrm>
            <a:off x="6631743" y="6491947"/>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コンテンツ プレースホルダー 2"/>
          <p:cNvSpPr txBox="1">
            <a:spLocks/>
          </p:cNvSpPr>
          <p:nvPr/>
        </p:nvSpPr>
        <p:spPr>
          <a:xfrm>
            <a:off x="778934" y="3811642"/>
            <a:ext cx="10972800" cy="2335158"/>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dirty="0"/>
              <a:t>Microsoft Azure</a:t>
            </a:r>
          </a:p>
          <a:p>
            <a:pPr lvl="1"/>
            <a:r>
              <a:rPr lang="en-US" altLang="ja-JP" dirty="0" err="1"/>
              <a:t>DreamSpark</a:t>
            </a:r>
            <a:r>
              <a:rPr lang="ja-JP" altLang="en-US" dirty="0"/>
              <a:t>経由ならクレジットカード必要無し</a:t>
            </a:r>
            <a:endParaRPr lang="en-US" altLang="ja-JP" dirty="0"/>
          </a:p>
          <a:p>
            <a:pPr lvl="1"/>
            <a:r>
              <a:rPr lang="en-US" altLang="ja-JP" dirty="0">
                <a:solidFill>
                  <a:srgbClr val="FF0000"/>
                </a:solidFill>
              </a:rPr>
              <a:t>0</a:t>
            </a:r>
            <a:r>
              <a:rPr lang="ja-JP" altLang="en-US" dirty="0">
                <a:solidFill>
                  <a:srgbClr val="FF0000"/>
                </a:solidFill>
              </a:rPr>
              <a:t>円</a:t>
            </a:r>
            <a:r>
              <a:rPr lang="en-US" altLang="ja-JP" dirty="0"/>
              <a:t>/</a:t>
            </a:r>
            <a:r>
              <a:rPr lang="ja-JP" altLang="en-US" dirty="0"/>
              <a:t>月支援</a:t>
            </a:r>
            <a:endParaRPr lang="en-US" altLang="ja-JP" dirty="0"/>
          </a:p>
        </p:txBody>
      </p:sp>
      <p:sp>
        <p:nvSpPr>
          <p:cNvPr id="10" name="角丸四角形 9"/>
          <p:cNvSpPr/>
          <p:nvPr/>
        </p:nvSpPr>
        <p:spPr>
          <a:xfrm>
            <a:off x="533400" y="1286935"/>
            <a:ext cx="10955867" cy="2370666"/>
          </a:xfrm>
          <a:prstGeom prst="roundRect">
            <a:avLst/>
          </a:prstGeom>
          <a:noFill/>
          <a:ln w="76200" cmpd="sng">
            <a:solidFill>
              <a:srgbClr val="DC3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3400" y="3894670"/>
            <a:ext cx="10955867" cy="2370666"/>
          </a:xfrm>
          <a:prstGeom prst="roundRect">
            <a:avLst/>
          </a:prstGeom>
          <a:noFill/>
          <a:ln w="76200" cmpd="sng">
            <a:solidFill>
              <a:srgbClr val="00BA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00BAD7"/>
              </a:solidFill>
            </a:endParaRPr>
          </a:p>
        </p:txBody>
      </p:sp>
    </p:spTree>
    <p:extLst>
      <p:ext uri="{BB962C8B-B14F-4D97-AF65-F5344CB8AC3E}">
        <p14:creationId xmlns:p14="http://schemas.microsoft.com/office/powerpoint/2010/main" val="539692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602511" y="1155704"/>
            <a:ext cx="10979895" cy="782839"/>
          </a:xfrm>
        </p:spPr>
        <p:txBody>
          <a:bodyPr>
            <a:noAutofit/>
          </a:bodyPr>
          <a:lstStyle/>
          <a:p>
            <a:r>
              <a:rPr lang="ja-JP" altLang="en-US" sz="3600" dirty="0" smtClean="0"/>
              <a:t>管理方法</a:t>
            </a:r>
            <a:endParaRPr lang="en-US" altLang="ja-JP" sz="3600" dirty="0"/>
          </a:p>
        </p:txBody>
      </p:sp>
      <p:sp>
        <p:nvSpPr>
          <p:cNvPr id="2" name="タイトル 1"/>
          <p:cNvSpPr>
            <a:spLocks noGrp="1"/>
          </p:cNvSpPr>
          <p:nvPr>
            <p:ph type="title"/>
          </p:nvPr>
        </p:nvSpPr>
        <p:spPr/>
        <p:txBody>
          <a:bodyPr/>
          <a:lstStyle/>
          <a:p>
            <a:r>
              <a:rPr kumimoji="1" lang="ja-JP" altLang="en-US" sz="3700" dirty="0" smtClean="0"/>
              <a:t>必要な開発環境</a:t>
            </a:r>
            <a:endParaRPr kumimoji="1" lang="ja-JP" altLang="en-US" sz="3700" dirty="0"/>
          </a:p>
        </p:txBody>
      </p:sp>
      <p:pic>
        <p:nvPicPr>
          <p:cNvPr id="6" name="図 5" descr="02-personaliz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5" y="2267136"/>
            <a:ext cx="4933184" cy="3421056"/>
          </a:xfrm>
          <a:prstGeom prst="rect">
            <a:avLst/>
          </a:prstGeom>
        </p:spPr>
      </p:pic>
      <p:grpSp>
        <p:nvGrpSpPr>
          <p:cNvPr id="11" name="図形グループ 10"/>
          <p:cNvGrpSpPr/>
          <p:nvPr/>
        </p:nvGrpSpPr>
        <p:grpSpPr>
          <a:xfrm>
            <a:off x="902337" y="4087647"/>
            <a:ext cx="4465635" cy="2547600"/>
            <a:chOff x="902336" y="4087647"/>
            <a:chExt cx="4465635" cy="2547600"/>
          </a:xfrm>
        </p:grpSpPr>
        <p:pic>
          <p:nvPicPr>
            <p:cNvPr id="5" name="図 4" descr="スクリーンショット 2016-05-16 15.11.2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336" y="4087647"/>
              <a:ext cx="4465635" cy="1593546"/>
            </a:xfrm>
            <a:prstGeom prst="rect">
              <a:avLst/>
            </a:prstGeom>
          </p:spPr>
        </p:pic>
        <p:sp>
          <p:nvSpPr>
            <p:cNvPr id="7" name="テキスト ボックス 6"/>
            <p:cNvSpPr txBox="1"/>
            <p:nvPr/>
          </p:nvSpPr>
          <p:spPr>
            <a:xfrm>
              <a:off x="2150879" y="5720847"/>
              <a:ext cx="1968549" cy="914400"/>
            </a:xfrm>
            <a:prstGeom prst="rect">
              <a:avLst/>
            </a:prstGeom>
          </p:spPr>
          <p:txBody>
            <a:bodyPr vert="horz" wrap="none" lIns="91440" tIns="45720" rIns="91440" bIns="45720" rtlCol="0" anchor="ctr">
              <a:normAutofit/>
            </a:bodyPr>
            <a:lstStyle/>
            <a:p>
              <a:r>
                <a:rPr kumimoji="1" lang="en-US" altLang="ja-JP" sz="3200" dirty="0" smtClean="0"/>
                <a:t>Azure </a:t>
              </a:r>
              <a:r>
                <a:rPr lang="en-US" altLang="ja-JP" sz="3200" dirty="0" smtClean="0"/>
                <a:t>CLI</a:t>
              </a:r>
              <a:endParaRPr kumimoji="1" lang="ja-JP" altLang="en-US" sz="3200" dirty="0" smtClean="0"/>
            </a:p>
          </p:txBody>
        </p:sp>
      </p:grpSp>
      <p:sp>
        <p:nvSpPr>
          <p:cNvPr id="8" name="テキスト ボックス 7"/>
          <p:cNvSpPr txBox="1"/>
          <p:nvPr/>
        </p:nvSpPr>
        <p:spPr>
          <a:xfrm>
            <a:off x="7879725" y="5720847"/>
            <a:ext cx="2381759" cy="914400"/>
          </a:xfrm>
          <a:prstGeom prst="rect">
            <a:avLst/>
          </a:prstGeom>
        </p:spPr>
        <p:txBody>
          <a:bodyPr vert="horz" wrap="none" lIns="91440" tIns="45720" rIns="91440" bIns="45720" rtlCol="0" anchor="ctr">
            <a:normAutofit/>
          </a:bodyPr>
          <a:lstStyle/>
          <a:p>
            <a:r>
              <a:rPr lang="en-US" altLang="ja-JP" sz="3200" dirty="0"/>
              <a:t>Azure Portal</a:t>
            </a:r>
            <a:endParaRPr kumimoji="1" lang="ja-JP" altLang="en-US" sz="3200" dirty="0" smtClean="0"/>
          </a:p>
        </p:txBody>
      </p:sp>
      <p:sp>
        <p:nvSpPr>
          <p:cNvPr id="4" name="テキスト ボックス 3"/>
          <p:cNvSpPr txBox="1"/>
          <p:nvPr/>
        </p:nvSpPr>
        <p:spPr>
          <a:xfrm>
            <a:off x="8377867" y="5892147"/>
            <a:ext cx="914400" cy="914400"/>
          </a:xfrm>
          <a:prstGeom prst="rect">
            <a:avLst/>
          </a:prstGeom>
        </p:spPr>
        <p:txBody>
          <a:bodyPr vert="horz" wrap="none" lIns="91440" tIns="45720" rIns="91440" bIns="45720" rtlCol="0" anchor="ctr">
            <a:normAutofit/>
          </a:bodyPr>
          <a:lstStyle/>
          <a:p>
            <a:endParaRPr kumimoji="1" lang="ja-JP" altLang="en-US" dirty="0" smtClean="0"/>
          </a:p>
        </p:txBody>
      </p:sp>
    </p:spTree>
    <p:extLst>
      <p:ext uri="{BB962C8B-B14F-4D97-AF65-F5344CB8AC3E}">
        <p14:creationId xmlns:p14="http://schemas.microsoft.com/office/powerpoint/2010/main" val="3309460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602511" y="1155704"/>
            <a:ext cx="10979895" cy="782839"/>
          </a:xfrm>
        </p:spPr>
        <p:txBody>
          <a:bodyPr>
            <a:noAutofit/>
          </a:bodyPr>
          <a:lstStyle/>
          <a:p>
            <a:r>
              <a:rPr lang="ja-JP" altLang="en-US" sz="3600" dirty="0" smtClean="0"/>
              <a:t>管理方法</a:t>
            </a:r>
            <a:endParaRPr lang="en-US" altLang="ja-JP" sz="3600" dirty="0"/>
          </a:p>
        </p:txBody>
      </p:sp>
      <p:sp>
        <p:nvSpPr>
          <p:cNvPr id="2" name="タイトル 1"/>
          <p:cNvSpPr>
            <a:spLocks noGrp="1"/>
          </p:cNvSpPr>
          <p:nvPr>
            <p:ph type="title"/>
          </p:nvPr>
        </p:nvSpPr>
        <p:spPr/>
        <p:txBody>
          <a:bodyPr/>
          <a:lstStyle/>
          <a:p>
            <a:r>
              <a:rPr kumimoji="1" lang="ja-JP" altLang="en-US" sz="3700" dirty="0" smtClean="0"/>
              <a:t>必要な開発環境</a:t>
            </a:r>
            <a:endParaRPr kumimoji="1" lang="ja-JP" altLang="en-US" sz="3700" dirty="0"/>
          </a:p>
        </p:txBody>
      </p:sp>
      <p:pic>
        <p:nvPicPr>
          <p:cNvPr id="6" name="図 5" descr="02-personaliz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5" y="2267136"/>
            <a:ext cx="4933184" cy="3421056"/>
          </a:xfrm>
          <a:prstGeom prst="rect">
            <a:avLst/>
          </a:prstGeom>
        </p:spPr>
      </p:pic>
      <p:grpSp>
        <p:nvGrpSpPr>
          <p:cNvPr id="11" name="図形グループ 10"/>
          <p:cNvGrpSpPr/>
          <p:nvPr/>
        </p:nvGrpSpPr>
        <p:grpSpPr>
          <a:xfrm>
            <a:off x="902337" y="4087647"/>
            <a:ext cx="4465635" cy="2547600"/>
            <a:chOff x="902336" y="4087647"/>
            <a:chExt cx="4465635" cy="2547600"/>
          </a:xfrm>
        </p:grpSpPr>
        <p:pic>
          <p:nvPicPr>
            <p:cNvPr id="5" name="図 4" descr="スクリーンショット 2016-05-16 15.11.2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336" y="4087647"/>
              <a:ext cx="4465635" cy="1593546"/>
            </a:xfrm>
            <a:prstGeom prst="rect">
              <a:avLst/>
            </a:prstGeom>
          </p:spPr>
        </p:pic>
        <p:sp>
          <p:nvSpPr>
            <p:cNvPr id="7" name="テキスト ボックス 6"/>
            <p:cNvSpPr txBox="1"/>
            <p:nvPr/>
          </p:nvSpPr>
          <p:spPr>
            <a:xfrm>
              <a:off x="2150879" y="5720847"/>
              <a:ext cx="1968549" cy="914400"/>
            </a:xfrm>
            <a:prstGeom prst="rect">
              <a:avLst/>
            </a:prstGeom>
          </p:spPr>
          <p:txBody>
            <a:bodyPr vert="horz" wrap="none" lIns="91440" tIns="45720" rIns="91440" bIns="45720" rtlCol="0" anchor="ctr">
              <a:normAutofit/>
            </a:bodyPr>
            <a:lstStyle/>
            <a:p>
              <a:r>
                <a:rPr kumimoji="1" lang="en-US" altLang="ja-JP" sz="3200" dirty="0" smtClean="0"/>
                <a:t>Azure </a:t>
              </a:r>
              <a:r>
                <a:rPr lang="en-US" altLang="ja-JP" sz="3200" dirty="0" smtClean="0"/>
                <a:t>CLI</a:t>
              </a:r>
              <a:endParaRPr kumimoji="1" lang="ja-JP" altLang="en-US" sz="3200" dirty="0" smtClean="0"/>
            </a:p>
          </p:txBody>
        </p:sp>
      </p:grpSp>
      <p:sp>
        <p:nvSpPr>
          <p:cNvPr id="8" name="テキスト ボックス 7"/>
          <p:cNvSpPr txBox="1"/>
          <p:nvPr/>
        </p:nvSpPr>
        <p:spPr>
          <a:xfrm>
            <a:off x="7879725" y="5720847"/>
            <a:ext cx="2381759" cy="914400"/>
          </a:xfrm>
          <a:prstGeom prst="rect">
            <a:avLst/>
          </a:prstGeom>
        </p:spPr>
        <p:txBody>
          <a:bodyPr vert="horz" wrap="none" lIns="91440" tIns="45720" rIns="91440" bIns="45720" rtlCol="0" anchor="ctr">
            <a:normAutofit/>
          </a:bodyPr>
          <a:lstStyle/>
          <a:p>
            <a:r>
              <a:rPr lang="en-US" altLang="ja-JP" sz="3200" dirty="0"/>
              <a:t>Azure Portal</a:t>
            </a:r>
            <a:endParaRPr kumimoji="1" lang="ja-JP" altLang="en-US" sz="3200" dirty="0" smtClean="0"/>
          </a:p>
        </p:txBody>
      </p:sp>
      <p:sp>
        <p:nvSpPr>
          <p:cNvPr id="4" name="テキスト ボックス 3"/>
          <p:cNvSpPr txBox="1"/>
          <p:nvPr/>
        </p:nvSpPr>
        <p:spPr>
          <a:xfrm>
            <a:off x="8377867" y="5892147"/>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角丸四角形 8"/>
          <p:cNvSpPr/>
          <p:nvPr/>
        </p:nvSpPr>
        <p:spPr>
          <a:xfrm>
            <a:off x="406400" y="3674533"/>
            <a:ext cx="5486400" cy="289560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9144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678711" y="1172636"/>
            <a:ext cx="10979895" cy="2068399"/>
          </a:xfrm>
        </p:spPr>
        <p:txBody>
          <a:bodyPr>
            <a:noAutofit/>
          </a:bodyPr>
          <a:lstStyle/>
          <a:p>
            <a:r>
              <a:rPr lang="ja-JP" altLang="en-US" sz="3600" dirty="0" smtClean="0"/>
              <a:t>インストーラ</a:t>
            </a:r>
            <a:endParaRPr lang="en-US" altLang="ja-JP" sz="3600" dirty="0" smtClean="0"/>
          </a:p>
          <a:p>
            <a:pPr lvl="1"/>
            <a:r>
              <a:rPr lang="en-US" altLang="ja-JP" sz="3067" dirty="0" smtClean="0"/>
              <a:t>Linux</a:t>
            </a:r>
            <a:r>
              <a:rPr lang="ja-JP" altLang="en-US" sz="3067" dirty="0" smtClean="0"/>
              <a:t>，</a:t>
            </a:r>
            <a:r>
              <a:rPr lang="en-US" altLang="ja-JP" sz="3067" dirty="0" smtClean="0"/>
              <a:t>OSX</a:t>
            </a:r>
            <a:r>
              <a:rPr lang="ja-JP" altLang="en-US" sz="3067" dirty="0" smtClean="0"/>
              <a:t>，</a:t>
            </a:r>
            <a:r>
              <a:rPr lang="en-US" altLang="ja-JP" sz="3067" dirty="0" smtClean="0"/>
              <a:t>Windows</a:t>
            </a:r>
            <a:r>
              <a:rPr lang="ja-JP" altLang="en-US" sz="3067" dirty="0" smtClean="0"/>
              <a:t>の</a:t>
            </a:r>
            <a:r>
              <a:rPr lang="en-US" altLang="ja-JP" sz="3067" dirty="0" smtClean="0"/>
              <a:t>3</a:t>
            </a:r>
            <a:r>
              <a:rPr lang="ja-JP" altLang="en-US" sz="3067" dirty="0" smtClean="0"/>
              <a:t>種類</a:t>
            </a:r>
            <a:endParaRPr lang="en-US" altLang="ja-JP" sz="3067" dirty="0" smtClean="0"/>
          </a:p>
        </p:txBody>
      </p:sp>
      <p:sp>
        <p:nvSpPr>
          <p:cNvPr id="2" name="タイトル 1"/>
          <p:cNvSpPr>
            <a:spLocks noGrp="1"/>
          </p:cNvSpPr>
          <p:nvPr>
            <p:ph type="title"/>
          </p:nvPr>
        </p:nvSpPr>
        <p:spPr/>
        <p:txBody>
          <a:bodyPr/>
          <a:lstStyle/>
          <a:p>
            <a:r>
              <a:rPr lang="en-US" altLang="ja-JP" sz="4000" dirty="0"/>
              <a:t>Azure CLI</a:t>
            </a:r>
            <a:endParaRPr lang="ja-JP" altLang="en-US" sz="4000" dirty="0"/>
          </a:p>
        </p:txBody>
      </p:sp>
      <p:sp>
        <p:nvSpPr>
          <p:cNvPr id="4" name="テキスト ボックス 3"/>
          <p:cNvSpPr txBox="1"/>
          <p:nvPr/>
        </p:nvSpPr>
        <p:spPr>
          <a:xfrm>
            <a:off x="8377867" y="5892147"/>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12" name="コンテンツ プレースホルダー 2"/>
          <p:cNvSpPr txBox="1">
            <a:spLocks/>
          </p:cNvSpPr>
          <p:nvPr/>
        </p:nvSpPr>
        <p:spPr>
          <a:xfrm>
            <a:off x="678711" y="3323184"/>
            <a:ext cx="10979895" cy="1621367"/>
          </a:xfrm>
          <a:prstGeom prst="rect">
            <a:avLst/>
          </a:prstGeom>
        </p:spPr>
        <p:txBody>
          <a:bodyPr vert="horz" lIns="91440" tIns="45720" rIns="91440" bIns="45720" rtlCol="0">
            <a:no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3600" dirty="0"/>
              <a:t>npm </a:t>
            </a:r>
            <a:r>
              <a:rPr lang="ja-JP" altLang="en-US" sz="3600" dirty="0"/>
              <a:t>パッケージの</a:t>
            </a:r>
            <a:r>
              <a:rPr lang="ja-JP" altLang="en-US" sz="3600" dirty="0" smtClean="0"/>
              <a:t>インストール</a:t>
            </a:r>
            <a:endParaRPr lang="en-US" altLang="ja-JP" sz="3067" dirty="0" smtClean="0"/>
          </a:p>
          <a:p>
            <a:pPr lvl="1"/>
            <a:r>
              <a:rPr lang="en-US" altLang="ja-JP" sz="2800" dirty="0"/>
              <a:t>npm install azure-cli -g</a:t>
            </a:r>
          </a:p>
          <a:p>
            <a:pPr lvl="1"/>
            <a:endParaRPr lang="ja-JP" altLang="en-US" sz="3067" dirty="0" smtClean="0"/>
          </a:p>
        </p:txBody>
      </p:sp>
      <p:sp>
        <p:nvSpPr>
          <p:cNvPr id="5" name="テキスト ボックス 4"/>
          <p:cNvSpPr txBox="1"/>
          <p:nvPr/>
        </p:nvSpPr>
        <p:spPr>
          <a:xfrm>
            <a:off x="3396279" y="59436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6" name="テキスト ボックス 5"/>
          <p:cNvSpPr txBox="1"/>
          <p:nvPr/>
        </p:nvSpPr>
        <p:spPr>
          <a:xfrm>
            <a:off x="220379" y="5943600"/>
            <a:ext cx="7534602" cy="914400"/>
          </a:xfrm>
          <a:prstGeom prst="rect">
            <a:avLst/>
          </a:prstGeom>
        </p:spPr>
        <p:txBody>
          <a:bodyPr vert="horz" wrap="none" lIns="91440" tIns="45720" rIns="91440" bIns="45720" rtlCol="0" anchor="ctr">
            <a:normAutofit/>
          </a:bodyPr>
          <a:lstStyle/>
          <a:p>
            <a:endParaRPr kumimoji="1" lang="ja-JP" altLang="en-US" sz="3200" dirty="0" smtClean="0">
              <a:solidFill>
                <a:srgbClr val="333333"/>
              </a:solidFill>
            </a:endParaRPr>
          </a:p>
        </p:txBody>
      </p:sp>
      <p:sp>
        <p:nvSpPr>
          <p:cNvPr id="7" name="テキスト ボックス 6"/>
          <p:cNvSpPr txBox="1"/>
          <p:nvPr/>
        </p:nvSpPr>
        <p:spPr>
          <a:xfrm>
            <a:off x="3599943" y="5679110"/>
            <a:ext cx="4992114" cy="914400"/>
          </a:xfrm>
          <a:prstGeom prst="rect">
            <a:avLst/>
          </a:prstGeom>
        </p:spPr>
        <p:txBody>
          <a:bodyPr vert="horz" wrap="none" lIns="91440" tIns="45720" rIns="91440" bIns="45720" rtlCol="0" anchor="ctr">
            <a:normAutofit/>
          </a:bodyPr>
          <a:lstStyle/>
          <a:p>
            <a:endParaRPr kumimoji="1" lang="ja-JP" altLang="en-US" sz="3200" dirty="0" smtClean="0">
              <a:solidFill>
                <a:srgbClr val="333333"/>
              </a:solidFill>
            </a:endParaRPr>
          </a:p>
        </p:txBody>
      </p:sp>
    </p:spTree>
    <p:extLst>
      <p:ext uri="{BB962C8B-B14F-4D97-AF65-F5344CB8AC3E}">
        <p14:creationId xmlns:p14="http://schemas.microsoft.com/office/powerpoint/2010/main" val="4259598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4000" dirty="0"/>
              <a:t>Azure CLI</a:t>
            </a:r>
            <a:endParaRPr lang="ja-JP" altLang="en-US" sz="4000" dirty="0"/>
          </a:p>
        </p:txBody>
      </p:sp>
      <p:sp>
        <p:nvSpPr>
          <p:cNvPr id="4" name="テキスト ボックス 3"/>
          <p:cNvSpPr txBox="1"/>
          <p:nvPr/>
        </p:nvSpPr>
        <p:spPr>
          <a:xfrm>
            <a:off x="8377867" y="5892147"/>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8" name="テキスト ボックス 7"/>
          <p:cNvSpPr txBox="1"/>
          <p:nvPr/>
        </p:nvSpPr>
        <p:spPr>
          <a:xfrm>
            <a:off x="152403" y="2396069"/>
            <a:ext cx="5774267" cy="1693333"/>
          </a:xfrm>
          <a:prstGeom prst="rect">
            <a:avLst/>
          </a:prstGeom>
        </p:spPr>
        <p:txBody>
          <a:bodyPr vert="horz" wrap="none" lIns="91440" tIns="45720" rIns="91440" bIns="45720" rtlCol="0" anchor="ctr">
            <a:normAutofit/>
          </a:bodyPr>
          <a:lstStyle/>
          <a:p>
            <a:r>
              <a:rPr lang="ja-JP" altLang="en-US" sz="2800" dirty="0" smtClean="0"/>
              <a:t>・</a:t>
            </a:r>
            <a:r>
              <a:rPr kumimoji="1" lang="ja-JP" altLang="en-US" sz="2800" dirty="0" smtClean="0"/>
              <a:t>スクリプトで</a:t>
            </a:r>
            <a:r>
              <a:rPr kumimoji="1" lang="en-US" altLang="ja-JP" sz="2800" dirty="0" smtClean="0"/>
              <a:t>Azure</a:t>
            </a:r>
            <a:r>
              <a:rPr kumimoji="1" lang="ja-JP" altLang="en-US" sz="2800" dirty="0" smtClean="0"/>
              <a:t>を操作できる</a:t>
            </a:r>
          </a:p>
        </p:txBody>
      </p:sp>
      <p:sp>
        <p:nvSpPr>
          <p:cNvPr id="10" name="テキスト ボックス 9"/>
          <p:cNvSpPr txBox="1"/>
          <p:nvPr/>
        </p:nvSpPr>
        <p:spPr>
          <a:xfrm>
            <a:off x="6282269" y="2396069"/>
            <a:ext cx="5774267" cy="1693333"/>
          </a:xfrm>
          <a:prstGeom prst="rect">
            <a:avLst/>
          </a:prstGeom>
        </p:spPr>
        <p:txBody>
          <a:bodyPr vert="horz" wrap="none" lIns="91440" tIns="45720" rIns="91440" bIns="45720" rtlCol="0" anchor="ctr">
            <a:normAutofit/>
          </a:bodyPr>
          <a:lstStyle/>
          <a:p>
            <a:r>
              <a:rPr lang="ja-JP" altLang="en-US" sz="2800" dirty="0" smtClean="0"/>
              <a:t>・コマンドを慣れるまでがダルい</a:t>
            </a:r>
            <a:endParaRPr lang="en-US" altLang="ja-JP" sz="2800" dirty="0" smtClean="0"/>
          </a:p>
        </p:txBody>
      </p:sp>
      <p:sp>
        <p:nvSpPr>
          <p:cNvPr id="11" name="テキスト ボックス 10"/>
          <p:cNvSpPr txBox="1"/>
          <p:nvPr/>
        </p:nvSpPr>
        <p:spPr>
          <a:xfrm>
            <a:off x="6282269" y="3886203"/>
            <a:ext cx="5774267" cy="1693333"/>
          </a:xfrm>
          <a:prstGeom prst="rect">
            <a:avLst/>
          </a:prstGeom>
        </p:spPr>
        <p:txBody>
          <a:bodyPr vert="horz" wrap="none" lIns="91440" tIns="45720" rIns="91440" bIns="45720" rtlCol="0" anchor="ctr">
            <a:normAutofit/>
          </a:bodyPr>
          <a:lstStyle/>
          <a:p>
            <a:r>
              <a:rPr lang="ja-JP" altLang="en-US" sz="2800" dirty="0" smtClean="0"/>
              <a:t>・エラーが出た時ググっても</a:t>
            </a:r>
            <a:r>
              <a:rPr lang="en-US" altLang="ja-JP" sz="2800" dirty="0" smtClean="0"/>
              <a:t/>
            </a:r>
            <a:br>
              <a:rPr lang="en-US" altLang="ja-JP" sz="2800" dirty="0" smtClean="0"/>
            </a:br>
            <a:r>
              <a:rPr lang="ja-JP" altLang="en-US" sz="2800" dirty="0" smtClean="0"/>
              <a:t>　解決に至らないことが多い</a:t>
            </a:r>
            <a:r>
              <a:rPr lang="en-US" altLang="ja-JP" sz="2800" dirty="0" smtClean="0"/>
              <a:t>(</a:t>
            </a:r>
            <a:r>
              <a:rPr lang="ja-JP" altLang="en-US" sz="2800" dirty="0" smtClean="0"/>
              <a:t>体感</a:t>
            </a:r>
            <a:r>
              <a:rPr lang="en-US" altLang="ja-JP" sz="2800" dirty="0" smtClean="0"/>
              <a:t>)</a:t>
            </a:r>
          </a:p>
        </p:txBody>
      </p:sp>
      <p:sp>
        <p:nvSpPr>
          <p:cNvPr id="3" name="角丸四角形 2"/>
          <p:cNvSpPr/>
          <p:nvPr/>
        </p:nvSpPr>
        <p:spPr>
          <a:xfrm>
            <a:off x="118532" y="1879600"/>
            <a:ext cx="5858933" cy="4216400"/>
          </a:xfrm>
          <a:prstGeom prst="roundRect">
            <a:avLst/>
          </a:prstGeom>
          <a:noFill/>
          <a:ln w="76200" cmpd="sng">
            <a:solidFill>
              <a:srgbClr val="00BA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065874" y="1422397"/>
            <a:ext cx="1947335" cy="914400"/>
          </a:xfrm>
          <a:prstGeom prst="rect">
            <a:avLst/>
          </a:prstGeom>
          <a:ln w="76200" cmpd="sng">
            <a:solidFill>
              <a:srgbClr val="00BAD7"/>
            </a:solidFill>
          </a:ln>
        </p:spPr>
        <p:style>
          <a:lnRef idx="2">
            <a:schemeClr val="accent3"/>
          </a:lnRef>
          <a:fillRef idx="1">
            <a:schemeClr val="lt1"/>
          </a:fillRef>
          <a:effectRef idx="0">
            <a:schemeClr val="accent3"/>
          </a:effectRef>
          <a:fontRef idx="minor">
            <a:schemeClr val="dk1"/>
          </a:fontRef>
        </p:style>
        <p:txBody>
          <a:bodyPr vert="horz" wrap="none" lIns="91440" tIns="45720" rIns="91440" bIns="45720" rtlCol="0" anchor="ctr">
            <a:normAutofit/>
          </a:bodyPr>
          <a:lstStyle/>
          <a:p>
            <a:r>
              <a:rPr kumimoji="1" lang="ja-JP" altLang="en-US" sz="3600" dirty="0" smtClean="0"/>
              <a:t>メリット</a:t>
            </a:r>
          </a:p>
        </p:txBody>
      </p:sp>
      <p:sp>
        <p:nvSpPr>
          <p:cNvPr id="12" name="角丸四角形 11"/>
          <p:cNvSpPr/>
          <p:nvPr/>
        </p:nvSpPr>
        <p:spPr>
          <a:xfrm>
            <a:off x="6231470" y="1862671"/>
            <a:ext cx="5858933" cy="421640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009467" y="1422397"/>
            <a:ext cx="2387603" cy="914400"/>
          </a:xfrm>
          <a:prstGeom prst="rect">
            <a:avLst/>
          </a:prstGeom>
          <a:ln w="76200" cmpd="sng">
            <a:solidFill>
              <a:srgbClr val="FF0000"/>
            </a:solidFill>
          </a:ln>
        </p:spPr>
        <p:style>
          <a:lnRef idx="2">
            <a:schemeClr val="accent3"/>
          </a:lnRef>
          <a:fillRef idx="1">
            <a:schemeClr val="lt1"/>
          </a:fillRef>
          <a:effectRef idx="0">
            <a:schemeClr val="accent3"/>
          </a:effectRef>
          <a:fontRef idx="minor">
            <a:schemeClr val="dk1"/>
          </a:fontRef>
        </p:style>
        <p:txBody>
          <a:bodyPr vert="horz" wrap="none" lIns="91440" tIns="45720" rIns="91440" bIns="45720" rtlCol="0" anchor="ctr">
            <a:normAutofit/>
          </a:bodyPr>
          <a:lstStyle/>
          <a:p>
            <a:r>
              <a:rPr kumimoji="1" lang="ja-JP" altLang="en-US" sz="3600" dirty="0" smtClean="0"/>
              <a:t>デメリット</a:t>
            </a:r>
          </a:p>
        </p:txBody>
      </p:sp>
      <p:sp>
        <p:nvSpPr>
          <p:cNvPr id="5" name="テキスト ボックス 4"/>
          <p:cNvSpPr txBox="1"/>
          <p:nvPr/>
        </p:nvSpPr>
        <p:spPr>
          <a:xfrm>
            <a:off x="-1490133" y="2878667"/>
            <a:ext cx="914400" cy="914400"/>
          </a:xfrm>
          <a:prstGeom prst="rect">
            <a:avLst/>
          </a:prstGeom>
        </p:spPr>
        <p:txBody>
          <a:bodyPr vert="horz" wrap="none" lIns="91440" tIns="45720" rIns="91440" bIns="45720" rtlCol="0" anchor="ctr">
            <a:normAutofit/>
          </a:bodyPr>
          <a:lstStyle/>
          <a:p>
            <a:endParaRPr kumimoji="1" lang="ja-JP" altLang="en-US" dirty="0" smtClean="0"/>
          </a:p>
        </p:txBody>
      </p:sp>
    </p:spTree>
    <p:extLst>
      <p:ext uri="{BB962C8B-B14F-4D97-AF65-F5344CB8AC3E}">
        <p14:creationId xmlns:p14="http://schemas.microsoft.com/office/powerpoint/2010/main" val="3815522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602511" y="1155704"/>
            <a:ext cx="10979895" cy="782839"/>
          </a:xfrm>
        </p:spPr>
        <p:txBody>
          <a:bodyPr>
            <a:noAutofit/>
          </a:bodyPr>
          <a:lstStyle/>
          <a:p>
            <a:r>
              <a:rPr lang="ja-JP" altLang="en-US" sz="3600" dirty="0" smtClean="0"/>
              <a:t>管理方法</a:t>
            </a:r>
            <a:endParaRPr lang="en-US" altLang="ja-JP" sz="3600" dirty="0"/>
          </a:p>
        </p:txBody>
      </p:sp>
      <p:sp>
        <p:nvSpPr>
          <p:cNvPr id="2" name="タイトル 1"/>
          <p:cNvSpPr>
            <a:spLocks noGrp="1"/>
          </p:cNvSpPr>
          <p:nvPr>
            <p:ph type="title"/>
          </p:nvPr>
        </p:nvSpPr>
        <p:spPr/>
        <p:txBody>
          <a:bodyPr/>
          <a:lstStyle/>
          <a:p>
            <a:r>
              <a:rPr kumimoji="1" lang="ja-JP" altLang="en-US" sz="3700" dirty="0" smtClean="0"/>
              <a:t>必要な開発環境</a:t>
            </a:r>
            <a:endParaRPr kumimoji="1" lang="ja-JP" altLang="en-US" sz="3700" dirty="0"/>
          </a:p>
        </p:txBody>
      </p:sp>
      <p:pic>
        <p:nvPicPr>
          <p:cNvPr id="6" name="図 5" descr="02-personaliz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5" y="2267136"/>
            <a:ext cx="4933184" cy="3421056"/>
          </a:xfrm>
          <a:prstGeom prst="rect">
            <a:avLst/>
          </a:prstGeom>
        </p:spPr>
      </p:pic>
      <p:grpSp>
        <p:nvGrpSpPr>
          <p:cNvPr id="11" name="図形グループ 10"/>
          <p:cNvGrpSpPr/>
          <p:nvPr/>
        </p:nvGrpSpPr>
        <p:grpSpPr>
          <a:xfrm>
            <a:off x="902337" y="4087647"/>
            <a:ext cx="4465635" cy="2547600"/>
            <a:chOff x="902336" y="4087647"/>
            <a:chExt cx="4465635" cy="2547600"/>
          </a:xfrm>
        </p:grpSpPr>
        <p:pic>
          <p:nvPicPr>
            <p:cNvPr id="5" name="図 4" descr="スクリーンショット 2016-05-16 15.11.2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336" y="4087647"/>
              <a:ext cx="4465635" cy="1593546"/>
            </a:xfrm>
            <a:prstGeom prst="rect">
              <a:avLst/>
            </a:prstGeom>
          </p:spPr>
        </p:pic>
        <p:sp>
          <p:nvSpPr>
            <p:cNvPr id="7" name="テキスト ボックス 6"/>
            <p:cNvSpPr txBox="1"/>
            <p:nvPr/>
          </p:nvSpPr>
          <p:spPr>
            <a:xfrm>
              <a:off x="2150879" y="5720847"/>
              <a:ext cx="1968549" cy="914400"/>
            </a:xfrm>
            <a:prstGeom prst="rect">
              <a:avLst/>
            </a:prstGeom>
          </p:spPr>
          <p:txBody>
            <a:bodyPr vert="horz" wrap="none" lIns="91440" tIns="45720" rIns="91440" bIns="45720" rtlCol="0" anchor="ctr">
              <a:normAutofit/>
            </a:bodyPr>
            <a:lstStyle/>
            <a:p>
              <a:r>
                <a:rPr kumimoji="1" lang="en-US" altLang="ja-JP" sz="3200" dirty="0" smtClean="0"/>
                <a:t>Azure </a:t>
              </a:r>
              <a:r>
                <a:rPr lang="en-US" altLang="ja-JP" sz="3200" dirty="0" smtClean="0"/>
                <a:t>CLI</a:t>
              </a:r>
              <a:endParaRPr kumimoji="1" lang="ja-JP" altLang="en-US" sz="3200" dirty="0" smtClean="0"/>
            </a:p>
          </p:txBody>
        </p:sp>
      </p:grpSp>
      <p:sp>
        <p:nvSpPr>
          <p:cNvPr id="8" name="テキスト ボックス 7"/>
          <p:cNvSpPr txBox="1"/>
          <p:nvPr/>
        </p:nvSpPr>
        <p:spPr>
          <a:xfrm>
            <a:off x="7879725" y="5720847"/>
            <a:ext cx="2381759" cy="914400"/>
          </a:xfrm>
          <a:prstGeom prst="rect">
            <a:avLst/>
          </a:prstGeom>
        </p:spPr>
        <p:txBody>
          <a:bodyPr vert="horz" wrap="none" lIns="91440" tIns="45720" rIns="91440" bIns="45720" rtlCol="0" anchor="ctr">
            <a:normAutofit/>
          </a:bodyPr>
          <a:lstStyle/>
          <a:p>
            <a:r>
              <a:rPr lang="en-US" altLang="ja-JP" sz="3200" dirty="0"/>
              <a:t>Azure Portal</a:t>
            </a:r>
            <a:endParaRPr kumimoji="1" lang="ja-JP" altLang="en-US" sz="3200" dirty="0" smtClean="0"/>
          </a:p>
        </p:txBody>
      </p:sp>
      <p:sp>
        <p:nvSpPr>
          <p:cNvPr id="4" name="テキスト ボックス 3"/>
          <p:cNvSpPr txBox="1"/>
          <p:nvPr/>
        </p:nvSpPr>
        <p:spPr>
          <a:xfrm>
            <a:off x="8377867" y="5892147"/>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テキスト ボックス 8"/>
          <p:cNvSpPr txBox="1"/>
          <p:nvPr/>
        </p:nvSpPr>
        <p:spPr>
          <a:xfrm>
            <a:off x="-1998133" y="3234267"/>
            <a:ext cx="914400" cy="914400"/>
          </a:xfrm>
          <a:prstGeom prst="rect">
            <a:avLst/>
          </a:prstGeom>
        </p:spPr>
        <p:txBody>
          <a:bodyPr vert="horz" wrap="none" lIns="91440" tIns="45720" rIns="91440" bIns="45720" rtlCol="0" anchor="ctr">
            <a:normAutofit/>
          </a:bodyPr>
          <a:lstStyle/>
          <a:p>
            <a:endParaRPr kumimoji="1" lang="ja-JP" altLang="en-US" dirty="0" smtClean="0"/>
          </a:p>
        </p:txBody>
      </p:sp>
    </p:spTree>
    <p:extLst>
      <p:ext uri="{BB962C8B-B14F-4D97-AF65-F5344CB8AC3E}">
        <p14:creationId xmlns:p14="http://schemas.microsoft.com/office/powerpoint/2010/main" val="2422283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602511" y="1155704"/>
            <a:ext cx="10979895" cy="782839"/>
          </a:xfrm>
        </p:spPr>
        <p:txBody>
          <a:bodyPr>
            <a:noAutofit/>
          </a:bodyPr>
          <a:lstStyle/>
          <a:p>
            <a:r>
              <a:rPr lang="ja-JP" altLang="en-US" sz="3600" dirty="0" smtClean="0"/>
              <a:t>管理方法</a:t>
            </a:r>
            <a:endParaRPr lang="en-US" altLang="ja-JP" sz="3600" dirty="0"/>
          </a:p>
        </p:txBody>
      </p:sp>
      <p:sp>
        <p:nvSpPr>
          <p:cNvPr id="2" name="タイトル 1"/>
          <p:cNvSpPr>
            <a:spLocks noGrp="1"/>
          </p:cNvSpPr>
          <p:nvPr>
            <p:ph type="title"/>
          </p:nvPr>
        </p:nvSpPr>
        <p:spPr/>
        <p:txBody>
          <a:bodyPr/>
          <a:lstStyle/>
          <a:p>
            <a:r>
              <a:rPr kumimoji="1" lang="ja-JP" altLang="en-US" sz="3700" dirty="0" smtClean="0"/>
              <a:t>必要な開発環境</a:t>
            </a:r>
            <a:endParaRPr kumimoji="1" lang="ja-JP" altLang="en-US" sz="3700" dirty="0"/>
          </a:p>
        </p:txBody>
      </p:sp>
      <p:pic>
        <p:nvPicPr>
          <p:cNvPr id="6" name="図 5" descr="02-personaliz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5" y="2267136"/>
            <a:ext cx="4933184" cy="3421056"/>
          </a:xfrm>
          <a:prstGeom prst="rect">
            <a:avLst/>
          </a:prstGeom>
        </p:spPr>
      </p:pic>
      <p:grpSp>
        <p:nvGrpSpPr>
          <p:cNvPr id="11" name="図形グループ 10"/>
          <p:cNvGrpSpPr/>
          <p:nvPr/>
        </p:nvGrpSpPr>
        <p:grpSpPr>
          <a:xfrm>
            <a:off x="902337" y="4087647"/>
            <a:ext cx="4465635" cy="2547600"/>
            <a:chOff x="902336" y="4087647"/>
            <a:chExt cx="4465635" cy="2547600"/>
          </a:xfrm>
        </p:grpSpPr>
        <p:pic>
          <p:nvPicPr>
            <p:cNvPr id="5" name="図 4" descr="スクリーンショット 2016-05-16 15.11.2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336" y="4087647"/>
              <a:ext cx="4465635" cy="1593546"/>
            </a:xfrm>
            <a:prstGeom prst="rect">
              <a:avLst/>
            </a:prstGeom>
          </p:spPr>
        </p:pic>
        <p:sp>
          <p:nvSpPr>
            <p:cNvPr id="7" name="テキスト ボックス 6"/>
            <p:cNvSpPr txBox="1"/>
            <p:nvPr/>
          </p:nvSpPr>
          <p:spPr>
            <a:xfrm>
              <a:off x="2150879" y="5720847"/>
              <a:ext cx="1968549" cy="914400"/>
            </a:xfrm>
            <a:prstGeom prst="rect">
              <a:avLst/>
            </a:prstGeom>
          </p:spPr>
          <p:txBody>
            <a:bodyPr vert="horz" wrap="none" lIns="91440" tIns="45720" rIns="91440" bIns="45720" rtlCol="0" anchor="ctr">
              <a:normAutofit/>
            </a:bodyPr>
            <a:lstStyle/>
            <a:p>
              <a:r>
                <a:rPr kumimoji="1" lang="en-US" altLang="ja-JP" sz="3200" dirty="0" smtClean="0"/>
                <a:t>Azure </a:t>
              </a:r>
              <a:r>
                <a:rPr lang="en-US" altLang="ja-JP" sz="3200" dirty="0" smtClean="0"/>
                <a:t>CLI</a:t>
              </a:r>
              <a:endParaRPr kumimoji="1" lang="ja-JP" altLang="en-US" sz="3200" dirty="0" smtClean="0"/>
            </a:p>
          </p:txBody>
        </p:sp>
      </p:grpSp>
      <p:sp>
        <p:nvSpPr>
          <p:cNvPr id="8" name="テキスト ボックス 7"/>
          <p:cNvSpPr txBox="1"/>
          <p:nvPr/>
        </p:nvSpPr>
        <p:spPr>
          <a:xfrm>
            <a:off x="7879725" y="5720847"/>
            <a:ext cx="2381759" cy="914400"/>
          </a:xfrm>
          <a:prstGeom prst="rect">
            <a:avLst/>
          </a:prstGeom>
        </p:spPr>
        <p:txBody>
          <a:bodyPr vert="horz" wrap="none" lIns="91440" tIns="45720" rIns="91440" bIns="45720" rtlCol="0" anchor="ctr">
            <a:normAutofit/>
          </a:bodyPr>
          <a:lstStyle/>
          <a:p>
            <a:r>
              <a:rPr lang="en-US" altLang="ja-JP" sz="3200" dirty="0"/>
              <a:t>Azure Portal</a:t>
            </a:r>
            <a:endParaRPr kumimoji="1" lang="ja-JP" altLang="en-US" sz="3200" dirty="0" smtClean="0"/>
          </a:p>
        </p:txBody>
      </p:sp>
      <p:sp>
        <p:nvSpPr>
          <p:cNvPr id="4" name="テキスト ボックス 3"/>
          <p:cNvSpPr txBox="1"/>
          <p:nvPr/>
        </p:nvSpPr>
        <p:spPr>
          <a:xfrm>
            <a:off x="8377867" y="5892147"/>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10" name="角丸四角形 9"/>
          <p:cNvSpPr/>
          <p:nvPr/>
        </p:nvSpPr>
        <p:spPr>
          <a:xfrm>
            <a:off x="6316134" y="1981200"/>
            <a:ext cx="5486400" cy="462280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43333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概要</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160810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4000" dirty="0"/>
              <a:t>Azure CLI</a:t>
            </a:r>
            <a:endParaRPr lang="ja-JP" altLang="en-US" sz="4000" dirty="0"/>
          </a:p>
        </p:txBody>
      </p:sp>
      <p:sp>
        <p:nvSpPr>
          <p:cNvPr id="4" name="テキスト ボックス 3"/>
          <p:cNvSpPr txBox="1"/>
          <p:nvPr/>
        </p:nvSpPr>
        <p:spPr>
          <a:xfrm>
            <a:off x="8377867" y="5892147"/>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8" name="テキスト ボックス 7"/>
          <p:cNvSpPr txBox="1"/>
          <p:nvPr/>
        </p:nvSpPr>
        <p:spPr>
          <a:xfrm>
            <a:off x="203203" y="2396069"/>
            <a:ext cx="5774267" cy="1693333"/>
          </a:xfrm>
          <a:prstGeom prst="rect">
            <a:avLst/>
          </a:prstGeom>
        </p:spPr>
        <p:txBody>
          <a:bodyPr vert="horz" wrap="none" lIns="91440" tIns="45720" rIns="91440" bIns="45720" rtlCol="0" anchor="ctr">
            <a:normAutofit/>
          </a:bodyPr>
          <a:lstStyle/>
          <a:p>
            <a:r>
              <a:rPr lang="ja-JP" altLang="en-US" sz="2800" dirty="0" smtClean="0"/>
              <a:t>・</a:t>
            </a:r>
            <a:r>
              <a:rPr lang="en-US" altLang="ja-JP" sz="2800" dirty="0" smtClean="0"/>
              <a:t>Web</a:t>
            </a:r>
            <a:r>
              <a:rPr lang="ja-JP" altLang="en-US" sz="2800" dirty="0" smtClean="0"/>
              <a:t>なので環境設定いらず</a:t>
            </a:r>
            <a:endParaRPr lang="en-US" altLang="ja-JP" sz="2800" dirty="0" smtClean="0"/>
          </a:p>
        </p:txBody>
      </p:sp>
      <p:sp>
        <p:nvSpPr>
          <p:cNvPr id="10" name="テキスト ボックス 9"/>
          <p:cNvSpPr txBox="1"/>
          <p:nvPr/>
        </p:nvSpPr>
        <p:spPr>
          <a:xfrm>
            <a:off x="6282269" y="2396069"/>
            <a:ext cx="5774267" cy="1693333"/>
          </a:xfrm>
          <a:prstGeom prst="rect">
            <a:avLst/>
          </a:prstGeom>
        </p:spPr>
        <p:txBody>
          <a:bodyPr vert="horz" wrap="none" lIns="91440" tIns="45720" rIns="91440" bIns="45720" rtlCol="0" anchor="ctr">
            <a:normAutofit/>
          </a:bodyPr>
          <a:lstStyle/>
          <a:p>
            <a:r>
              <a:rPr lang="ja-JP" altLang="en-US" sz="2800" dirty="0" smtClean="0"/>
              <a:t>・大量にインスタンスを</a:t>
            </a:r>
            <a:r>
              <a:rPr lang="en-US" altLang="ja-JP" sz="2800" dirty="0" smtClean="0"/>
              <a:t/>
            </a:r>
            <a:br>
              <a:rPr lang="en-US" altLang="ja-JP" sz="2800" dirty="0" smtClean="0"/>
            </a:br>
            <a:r>
              <a:rPr lang="ja-JP" altLang="en-US" sz="2800" dirty="0" smtClean="0"/>
              <a:t>　作ることが苦手</a:t>
            </a:r>
            <a:endParaRPr lang="en-US" altLang="ja-JP" sz="2800" dirty="0" smtClean="0"/>
          </a:p>
        </p:txBody>
      </p:sp>
      <p:sp>
        <p:nvSpPr>
          <p:cNvPr id="3" name="角丸四角形 2"/>
          <p:cNvSpPr/>
          <p:nvPr/>
        </p:nvSpPr>
        <p:spPr>
          <a:xfrm>
            <a:off x="118532" y="1879600"/>
            <a:ext cx="5858933" cy="4216400"/>
          </a:xfrm>
          <a:prstGeom prst="roundRect">
            <a:avLst/>
          </a:prstGeom>
          <a:noFill/>
          <a:ln w="76200" cmpd="sng">
            <a:solidFill>
              <a:srgbClr val="00BA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065874" y="1422397"/>
            <a:ext cx="1947335" cy="914400"/>
          </a:xfrm>
          <a:prstGeom prst="rect">
            <a:avLst/>
          </a:prstGeom>
          <a:ln w="76200" cmpd="sng">
            <a:solidFill>
              <a:srgbClr val="00BAD7"/>
            </a:solidFill>
          </a:ln>
        </p:spPr>
        <p:style>
          <a:lnRef idx="2">
            <a:schemeClr val="accent3"/>
          </a:lnRef>
          <a:fillRef idx="1">
            <a:schemeClr val="lt1"/>
          </a:fillRef>
          <a:effectRef idx="0">
            <a:schemeClr val="accent3"/>
          </a:effectRef>
          <a:fontRef idx="minor">
            <a:schemeClr val="dk1"/>
          </a:fontRef>
        </p:style>
        <p:txBody>
          <a:bodyPr vert="horz" wrap="none" lIns="91440" tIns="45720" rIns="91440" bIns="45720" rtlCol="0" anchor="ctr">
            <a:normAutofit/>
          </a:bodyPr>
          <a:lstStyle/>
          <a:p>
            <a:r>
              <a:rPr kumimoji="1" lang="ja-JP" altLang="en-US" sz="3600" dirty="0" smtClean="0"/>
              <a:t>メリット</a:t>
            </a:r>
          </a:p>
        </p:txBody>
      </p:sp>
      <p:sp>
        <p:nvSpPr>
          <p:cNvPr id="12" name="角丸四角形 11"/>
          <p:cNvSpPr/>
          <p:nvPr/>
        </p:nvSpPr>
        <p:spPr>
          <a:xfrm>
            <a:off x="6231470" y="1862671"/>
            <a:ext cx="5858933" cy="421640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009467" y="1422397"/>
            <a:ext cx="2387603" cy="914400"/>
          </a:xfrm>
          <a:prstGeom prst="rect">
            <a:avLst/>
          </a:prstGeom>
          <a:ln w="76200" cmpd="sng">
            <a:solidFill>
              <a:srgbClr val="FF0000"/>
            </a:solidFill>
          </a:ln>
        </p:spPr>
        <p:style>
          <a:lnRef idx="2">
            <a:schemeClr val="accent3"/>
          </a:lnRef>
          <a:fillRef idx="1">
            <a:schemeClr val="lt1"/>
          </a:fillRef>
          <a:effectRef idx="0">
            <a:schemeClr val="accent3"/>
          </a:effectRef>
          <a:fontRef idx="minor">
            <a:schemeClr val="dk1"/>
          </a:fontRef>
        </p:style>
        <p:txBody>
          <a:bodyPr vert="horz" wrap="none" lIns="91440" tIns="45720" rIns="91440" bIns="45720" rtlCol="0" anchor="ctr">
            <a:normAutofit/>
          </a:bodyPr>
          <a:lstStyle/>
          <a:p>
            <a:r>
              <a:rPr kumimoji="1" lang="ja-JP" altLang="en-US" sz="3600" dirty="0" smtClean="0"/>
              <a:t>デメリット</a:t>
            </a:r>
          </a:p>
        </p:txBody>
      </p:sp>
      <p:sp>
        <p:nvSpPr>
          <p:cNvPr id="5" name="テキスト ボックス 4"/>
          <p:cNvSpPr txBox="1"/>
          <p:nvPr/>
        </p:nvSpPr>
        <p:spPr>
          <a:xfrm>
            <a:off x="-1490133" y="2878667"/>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13" name="テキスト ボックス 12"/>
          <p:cNvSpPr txBox="1"/>
          <p:nvPr/>
        </p:nvSpPr>
        <p:spPr>
          <a:xfrm>
            <a:off x="203203" y="3699935"/>
            <a:ext cx="5774267" cy="1693333"/>
          </a:xfrm>
          <a:prstGeom prst="rect">
            <a:avLst/>
          </a:prstGeom>
        </p:spPr>
        <p:txBody>
          <a:bodyPr vert="horz" wrap="none" lIns="91440" tIns="45720" rIns="91440" bIns="45720" rtlCol="0" anchor="ctr">
            <a:normAutofit/>
          </a:bodyPr>
          <a:lstStyle/>
          <a:p>
            <a:r>
              <a:rPr lang="ja-JP" altLang="en-US" sz="2800" dirty="0" smtClean="0"/>
              <a:t>・エラーが</a:t>
            </a:r>
            <a:r>
              <a:rPr lang="en-US" altLang="ja-JP" sz="2800" dirty="0" smtClean="0"/>
              <a:t>CLI</a:t>
            </a:r>
            <a:r>
              <a:rPr lang="ja-JP" altLang="en-US" sz="2800" dirty="0" smtClean="0"/>
              <a:t>に比べると少なく</a:t>
            </a:r>
            <a:r>
              <a:rPr lang="en-US" altLang="ja-JP" sz="2800" dirty="0" smtClean="0"/>
              <a:t/>
            </a:r>
            <a:br>
              <a:rPr lang="en-US" altLang="ja-JP" sz="2800" dirty="0" smtClean="0"/>
            </a:br>
            <a:r>
              <a:rPr lang="ja-JP" altLang="en-US" sz="2800" dirty="0" smtClean="0"/>
              <a:t>　直感的な操作ができる</a:t>
            </a:r>
            <a:endParaRPr lang="en-US" altLang="ja-JP" sz="2800" dirty="0" smtClean="0"/>
          </a:p>
        </p:txBody>
      </p:sp>
    </p:spTree>
    <p:extLst>
      <p:ext uri="{BB962C8B-B14F-4D97-AF65-F5344CB8AC3E}">
        <p14:creationId xmlns:p14="http://schemas.microsoft.com/office/powerpoint/2010/main" val="585113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無料で出来ることできないこと</a:t>
            </a:r>
            <a:endParaRPr kumimoji="1" lang="ja-JP" altLang="en-US" dirty="0"/>
          </a:p>
        </p:txBody>
      </p:sp>
      <p:sp>
        <p:nvSpPr>
          <p:cNvPr id="4" name="テキスト ボックス 3"/>
          <p:cNvSpPr txBox="1"/>
          <p:nvPr/>
        </p:nvSpPr>
        <p:spPr>
          <a:xfrm>
            <a:off x="1007180" y="1153341"/>
            <a:ext cx="7926078" cy="914400"/>
          </a:xfrm>
          <a:prstGeom prst="rect">
            <a:avLst/>
          </a:prstGeom>
        </p:spPr>
        <p:txBody>
          <a:bodyPr vert="horz" wrap="none" lIns="91440" tIns="45720" rIns="91440" bIns="45720" rtlCol="0" anchor="ctr">
            <a:normAutofit/>
          </a:bodyPr>
          <a:lstStyle/>
          <a:p>
            <a:r>
              <a:rPr kumimoji="1" lang="ja-JP" altLang="en-US" sz="3600" dirty="0" smtClean="0">
                <a:solidFill>
                  <a:srgbClr val="333333"/>
                </a:solidFill>
              </a:rPr>
              <a:t>無料で出来る</a:t>
            </a:r>
            <a:r>
              <a:rPr lang="en-US" altLang="ja-JP" sz="3600" dirty="0" smtClean="0">
                <a:solidFill>
                  <a:srgbClr val="333333"/>
                </a:solidFill>
              </a:rPr>
              <a:t>(2016/06/02 </a:t>
            </a:r>
            <a:r>
              <a:rPr lang="en-US" altLang="ja-JP" sz="3600" dirty="0" err="1" smtClean="0">
                <a:solidFill>
                  <a:srgbClr val="333333"/>
                </a:solidFill>
              </a:rPr>
              <a:t>Ver</a:t>
            </a:r>
            <a:r>
              <a:rPr lang="en-US" altLang="ja-JP" sz="3600" dirty="0" smtClean="0">
                <a:solidFill>
                  <a:srgbClr val="333333"/>
                </a:solidFill>
              </a:rPr>
              <a:t>)</a:t>
            </a:r>
            <a:r>
              <a:rPr kumimoji="1" lang="en-US" altLang="ja-JP" sz="3600" dirty="0" smtClean="0">
                <a:solidFill>
                  <a:srgbClr val="333333"/>
                </a:solidFill>
              </a:rPr>
              <a:t> </a:t>
            </a:r>
            <a:endParaRPr kumimoji="1" lang="ja-JP" altLang="en-US" sz="3600" dirty="0" smtClean="0">
              <a:solidFill>
                <a:srgbClr val="333333"/>
              </a:solidFill>
            </a:endParaRPr>
          </a:p>
        </p:txBody>
      </p:sp>
      <p:pic>
        <p:nvPicPr>
          <p:cNvPr id="6" name="図 5" descr="Mediu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731" y="2187759"/>
            <a:ext cx="1143000" cy="1143000"/>
          </a:xfrm>
          <a:prstGeom prst="rect">
            <a:avLst/>
          </a:prstGeom>
        </p:spPr>
      </p:pic>
      <p:pic>
        <p:nvPicPr>
          <p:cNvPr id="7" name="図 6" descr="Mediu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7147" y="2187759"/>
            <a:ext cx="1143000" cy="1143000"/>
          </a:xfrm>
          <a:prstGeom prst="rect">
            <a:avLst/>
          </a:prstGeom>
        </p:spPr>
      </p:pic>
      <p:pic>
        <p:nvPicPr>
          <p:cNvPr id="8" name="図 7" descr="Mediu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563" y="2187759"/>
            <a:ext cx="1143000" cy="1143000"/>
          </a:xfrm>
          <a:prstGeom prst="rect">
            <a:avLst/>
          </a:prstGeom>
        </p:spPr>
      </p:pic>
      <p:pic>
        <p:nvPicPr>
          <p:cNvPr id="9" name="図 8" descr="Mediu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3395" y="2330634"/>
            <a:ext cx="857250" cy="857250"/>
          </a:xfrm>
          <a:prstGeom prst="rect">
            <a:avLst/>
          </a:prstGeom>
        </p:spPr>
      </p:pic>
      <p:pic>
        <p:nvPicPr>
          <p:cNvPr id="10" name="図 9" descr="Mediu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979" y="2187759"/>
            <a:ext cx="1143000" cy="1143000"/>
          </a:xfrm>
          <a:prstGeom prst="rect">
            <a:avLst/>
          </a:prstGeom>
        </p:spPr>
      </p:pic>
      <p:pic>
        <p:nvPicPr>
          <p:cNvPr id="11" name="図 10" descr="Mediu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7134" y="3638826"/>
            <a:ext cx="1143000" cy="1143000"/>
          </a:xfrm>
          <a:prstGeom prst="rect">
            <a:avLst/>
          </a:prstGeom>
        </p:spPr>
      </p:pic>
      <p:pic>
        <p:nvPicPr>
          <p:cNvPr id="12" name="図 11" descr="Mediu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1569" y="3638331"/>
            <a:ext cx="1143989" cy="1143989"/>
          </a:xfrm>
          <a:prstGeom prst="rect">
            <a:avLst/>
          </a:prstGeom>
        </p:spPr>
      </p:pic>
      <p:pic>
        <p:nvPicPr>
          <p:cNvPr id="13" name="図 12" descr="Mediu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07921" y="3668859"/>
            <a:ext cx="1082934" cy="1082934"/>
          </a:xfrm>
          <a:prstGeom prst="rect">
            <a:avLst/>
          </a:prstGeom>
        </p:spPr>
      </p:pic>
      <p:pic>
        <p:nvPicPr>
          <p:cNvPr id="14" name="図 13" descr="Mediu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06289" y="3652931"/>
            <a:ext cx="1114790" cy="1114790"/>
          </a:xfrm>
          <a:prstGeom prst="rect">
            <a:avLst/>
          </a:prstGeom>
        </p:spPr>
      </p:pic>
      <p:sp>
        <p:nvSpPr>
          <p:cNvPr id="16" name="テキスト ボックス 15"/>
          <p:cNvSpPr txBox="1"/>
          <p:nvPr/>
        </p:nvSpPr>
        <p:spPr>
          <a:xfrm>
            <a:off x="828364" y="5080542"/>
            <a:ext cx="10535272" cy="1631467"/>
          </a:xfrm>
          <a:prstGeom prst="rect">
            <a:avLst/>
          </a:prstGeom>
        </p:spPr>
        <p:txBody>
          <a:bodyPr vert="horz" wrap="none" lIns="91440" tIns="45720" rIns="91440" bIns="45720" rtlCol="0" anchor="ctr">
            <a:normAutofit/>
          </a:bodyPr>
          <a:lstStyle/>
          <a:p>
            <a:r>
              <a:rPr kumimoji="1" lang="en-US" altLang="ja-JP" sz="2400" dirty="0" smtClean="0"/>
              <a:t>Web App</a:t>
            </a:r>
            <a:r>
              <a:rPr kumimoji="1" lang="ja-JP" altLang="en-US" sz="2400" dirty="0" smtClean="0"/>
              <a:t>，</a:t>
            </a:r>
            <a:r>
              <a:rPr kumimoji="1" lang="en-US" altLang="ja-JP" sz="2400" dirty="0" smtClean="0"/>
              <a:t>Mobile App</a:t>
            </a:r>
            <a:r>
              <a:rPr lang="ja-JP" altLang="en-US" sz="2400" dirty="0" smtClean="0"/>
              <a:t>，</a:t>
            </a:r>
            <a:r>
              <a:rPr lang="en-US" altLang="ja-JP" sz="2400" dirty="0" smtClean="0"/>
              <a:t>API App</a:t>
            </a:r>
            <a:r>
              <a:rPr lang="ja-JP" altLang="en-US" sz="2400" dirty="0" smtClean="0"/>
              <a:t>，</a:t>
            </a:r>
            <a:r>
              <a:rPr lang="en-US" altLang="ja-JP" sz="2400" dirty="0"/>
              <a:t>Notification </a:t>
            </a:r>
            <a:r>
              <a:rPr lang="en-US" altLang="ja-JP" sz="2400" dirty="0" smtClean="0"/>
              <a:t>Hub</a:t>
            </a:r>
            <a:r>
              <a:rPr lang="ja-JP" altLang="en-US" sz="2400" dirty="0" smtClean="0"/>
              <a:t>，</a:t>
            </a:r>
            <a:r>
              <a:rPr lang="en-US" altLang="ja-JP" sz="2400" dirty="0" err="1"/>
              <a:t>Umbraco</a:t>
            </a:r>
            <a:r>
              <a:rPr lang="en-US" altLang="ja-JP" sz="2400" dirty="0"/>
              <a:t> </a:t>
            </a:r>
            <a:r>
              <a:rPr lang="en-US" altLang="ja-JP" sz="2400" dirty="0" smtClean="0"/>
              <a:t>CMS</a:t>
            </a:r>
          </a:p>
          <a:p>
            <a:r>
              <a:rPr kumimoji="1" lang="en-US" altLang="ja-JP" sz="2400" dirty="0" smtClean="0"/>
              <a:t>SQL Database</a:t>
            </a:r>
            <a:r>
              <a:rPr kumimoji="1" lang="ja-JP" altLang="en-US" sz="2400" dirty="0" smtClean="0"/>
              <a:t>，</a:t>
            </a:r>
            <a:r>
              <a:rPr kumimoji="1" lang="en-US" altLang="ja-JP" sz="2400" dirty="0" smtClean="0"/>
              <a:t>MySQL </a:t>
            </a:r>
            <a:r>
              <a:rPr kumimoji="1" lang="ja-JP" altLang="en-US" sz="2400" dirty="0" smtClean="0"/>
              <a:t>データベース，</a:t>
            </a:r>
            <a:r>
              <a:rPr lang="en-US" altLang="ja-JP" sz="2400" dirty="0"/>
              <a:t>Application Insights</a:t>
            </a:r>
            <a:r>
              <a:rPr lang="ja-JP" altLang="en-US" sz="2400" dirty="0" smtClean="0"/>
              <a:t>，</a:t>
            </a:r>
            <a:r>
              <a:rPr lang="en-US" altLang="ja-JP" sz="2400" dirty="0" smtClean="0"/>
              <a:t>Team Project</a:t>
            </a:r>
            <a:r>
              <a:rPr lang="ja-JP" altLang="en-US" sz="2400" dirty="0" smtClean="0"/>
              <a:t>，</a:t>
            </a:r>
            <a:endParaRPr lang="en-US" altLang="ja-JP" sz="2400" dirty="0" smtClean="0"/>
          </a:p>
          <a:p>
            <a:r>
              <a:rPr lang="en-US" altLang="ja-JP" sz="2400" dirty="0" smtClean="0"/>
              <a:t>Machine </a:t>
            </a:r>
            <a:r>
              <a:rPr lang="en-US" altLang="ja-JP" sz="2400" dirty="0"/>
              <a:t>Learning</a:t>
            </a:r>
            <a:endParaRPr kumimoji="1" lang="ja-JP" altLang="en-US" sz="2400" dirty="0" smtClean="0"/>
          </a:p>
        </p:txBody>
      </p:sp>
      <p:sp>
        <p:nvSpPr>
          <p:cNvPr id="17" name="角丸四角形 16"/>
          <p:cNvSpPr/>
          <p:nvPr/>
        </p:nvSpPr>
        <p:spPr>
          <a:xfrm>
            <a:off x="819247" y="5270331"/>
            <a:ext cx="10553506" cy="1343131"/>
          </a:xfrm>
          <a:prstGeom prst="roundRect">
            <a:avLst/>
          </a:prstGeom>
          <a:noFill/>
          <a:ln w="76200" cmpd="sng">
            <a:solidFill>
              <a:srgbClr val="00BA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9" name="図 18" descr="Mediu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94662" y="3679095"/>
            <a:ext cx="1053193" cy="1053193"/>
          </a:xfrm>
          <a:prstGeom prst="rect">
            <a:avLst/>
          </a:prstGeom>
        </p:spPr>
      </p:pic>
    </p:spTree>
    <p:extLst>
      <p:ext uri="{BB962C8B-B14F-4D97-AF65-F5344CB8AC3E}">
        <p14:creationId xmlns:p14="http://schemas.microsoft.com/office/powerpoint/2010/main" val="852992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無料で出来ることできないこと</a:t>
            </a:r>
            <a:endParaRPr kumimoji="1" lang="ja-JP" altLang="en-US" dirty="0"/>
          </a:p>
        </p:txBody>
      </p:sp>
      <p:sp>
        <p:nvSpPr>
          <p:cNvPr id="19" name="コンテンツ プレースホルダー 2"/>
          <p:cNvSpPr>
            <a:spLocks noGrp="1"/>
          </p:cNvSpPr>
          <p:nvPr>
            <p:ph sz="half" idx="1"/>
          </p:nvPr>
        </p:nvSpPr>
        <p:spPr>
          <a:xfrm>
            <a:off x="678711" y="1172636"/>
            <a:ext cx="10979895" cy="5353231"/>
          </a:xfrm>
        </p:spPr>
        <p:txBody>
          <a:bodyPr>
            <a:noAutofit/>
          </a:bodyPr>
          <a:lstStyle/>
          <a:p>
            <a:pPr>
              <a:lnSpc>
                <a:spcPct val="200000"/>
              </a:lnSpc>
            </a:pPr>
            <a:r>
              <a:rPr lang="ja-JP" altLang="en-US" sz="3600" dirty="0" smtClean="0"/>
              <a:t>無料で出来ない</a:t>
            </a:r>
            <a:r>
              <a:rPr lang="en-US" altLang="ja-JP" sz="3600" dirty="0" smtClean="0"/>
              <a:t> (2016/06/02 </a:t>
            </a:r>
            <a:r>
              <a:rPr lang="en-US" altLang="ja-JP" sz="3600" dirty="0" err="1" smtClean="0"/>
              <a:t>Ver</a:t>
            </a:r>
            <a:r>
              <a:rPr lang="en-US" altLang="ja-JP" sz="3600" dirty="0" smtClean="0"/>
              <a:t>)</a:t>
            </a:r>
          </a:p>
          <a:p>
            <a:pPr lvl="1">
              <a:lnSpc>
                <a:spcPct val="200000"/>
              </a:lnSpc>
            </a:pPr>
            <a:r>
              <a:rPr lang="ja-JP" altLang="en-US" sz="3067" dirty="0" smtClean="0"/>
              <a:t>前スライド以外の機能</a:t>
            </a:r>
            <a:endParaRPr lang="en-US" altLang="ja-JP" sz="3067" dirty="0" smtClean="0"/>
          </a:p>
          <a:p>
            <a:pPr lvl="1">
              <a:lnSpc>
                <a:spcPct val="200000"/>
              </a:lnSpc>
            </a:pPr>
            <a:r>
              <a:rPr lang="ja-JP" altLang="en-US" sz="3067" dirty="0" smtClean="0"/>
              <a:t>無料以外のプランを選ぶこと</a:t>
            </a:r>
            <a:endParaRPr lang="en-US" altLang="ja-JP" sz="3067" dirty="0" smtClean="0"/>
          </a:p>
          <a:p>
            <a:pPr lvl="1"/>
            <a:endParaRPr lang="en-US" altLang="ja-JP" sz="3067" dirty="0" smtClean="0"/>
          </a:p>
          <a:p>
            <a:pPr lvl="1"/>
            <a:endParaRPr lang="en-US" altLang="ja-JP" sz="3067" dirty="0" smtClean="0"/>
          </a:p>
        </p:txBody>
      </p:sp>
      <p:sp>
        <p:nvSpPr>
          <p:cNvPr id="20" name="テキスト ボックス 19"/>
          <p:cNvSpPr txBox="1"/>
          <p:nvPr/>
        </p:nvSpPr>
        <p:spPr>
          <a:xfrm>
            <a:off x="3430253" y="4773956"/>
            <a:ext cx="7021075" cy="914400"/>
          </a:xfrm>
          <a:prstGeom prst="rect">
            <a:avLst/>
          </a:prstGeom>
        </p:spPr>
        <p:txBody>
          <a:bodyPr vert="horz" wrap="none" lIns="91440" tIns="45720" rIns="91440" bIns="45720" rtlCol="0" anchor="ctr">
            <a:normAutofit/>
          </a:bodyPr>
          <a:lstStyle/>
          <a:p>
            <a:endParaRPr kumimoji="1" lang="ja-JP" altLang="en-US" sz="3600" dirty="0" smtClean="0">
              <a:solidFill>
                <a:srgbClr val="333333"/>
              </a:solidFill>
            </a:endParaRPr>
          </a:p>
        </p:txBody>
      </p:sp>
    </p:spTree>
    <p:extLst>
      <p:ext uri="{BB962C8B-B14F-4D97-AF65-F5344CB8AC3E}">
        <p14:creationId xmlns:p14="http://schemas.microsoft.com/office/powerpoint/2010/main" val="1058668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開発入門</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00019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開発入門</a:t>
            </a:r>
            <a:endParaRPr kumimoji="1" lang="ja-JP" altLang="en-US" dirty="0"/>
          </a:p>
        </p:txBody>
      </p:sp>
      <p:sp>
        <p:nvSpPr>
          <p:cNvPr id="3" name="コンテンツ プレースホルダー 2"/>
          <p:cNvSpPr>
            <a:spLocks noGrp="1"/>
          </p:cNvSpPr>
          <p:nvPr>
            <p:ph sz="half" idx="1"/>
          </p:nvPr>
        </p:nvSpPr>
        <p:spPr/>
        <p:txBody>
          <a:bodyPr>
            <a:normAutofit/>
          </a:bodyPr>
          <a:lstStyle/>
          <a:p>
            <a:r>
              <a:rPr kumimoji="1" lang="en-US" altLang="ja-JP" sz="3600" dirty="0" smtClean="0"/>
              <a:t>Web</a:t>
            </a:r>
            <a:r>
              <a:rPr lang="en-US" altLang="ja-JP" sz="3600" dirty="0" smtClean="0"/>
              <a:t> </a:t>
            </a:r>
            <a:r>
              <a:rPr kumimoji="1" lang="en-US" altLang="ja-JP" sz="3600" dirty="0" smtClean="0"/>
              <a:t>App</a:t>
            </a:r>
            <a:r>
              <a:rPr kumimoji="1" lang="ja-JP" altLang="en-US" sz="3600" dirty="0" smtClean="0"/>
              <a:t>を利用し</a:t>
            </a:r>
            <a:r>
              <a:rPr kumimoji="1" lang="en-US" altLang="ja-JP" sz="3600" dirty="0" smtClean="0"/>
              <a:t>Web</a:t>
            </a:r>
            <a:r>
              <a:rPr kumimoji="1" lang="ja-JP" altLang="en-US" sz="3600" dirty="0" smtClean="0"/>
              <a:t>サイトを構築します！</a:t>
            </a:r>
            <a:endParaRPr kumimoji="1" lang="ja-JP" altLang="en-US" sz="3600" dirty="0"/>
          </a:p>
        </p:txBody>
      </p:sp>
      <p:pic>
        <p:nvPicPr>
          <p:cNvPr id="4" name="図 3" descr="Web App (was Website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9057" y="2911856"/>
            <a:ext cx="3218010" cy="3218010"/>
          </a:xfrm>
          <a:prstGeom prst="rect">
            <a:avLst/>
          </a:prstGeom>
        </p:spPr>
      </p:pic>
    </p:spTree>
    <p:extLst>
      <p:ext uri="{BB962C8B-B14F-4D97-AF65-F5344CB8AC3E}">
        <p14:creationId xmlns:p14="http://schemas.microsoft.com/office/powerpoint/2010/main" val="1066278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4000" dirty="0"/>
              <a:t>Microsoft Azure for </a:t>
            </a:r>
            <a:r>
              <a:rPr lang="en-US" altLang="ja-JP" sz="4000" dirty="0" err="1"/>
              <a:t>DreamSpark</a:t>
            </a:r>
            <a:r>
              <a:rPr lang="en-US" altLang="ja-JP" sz="4000" dirty="0"/>
              <a:t> </a:t>
            </a:r>
            <a:r>
              <a:rPr lang="ja-JP" altLang="en-US" sz="4000" dirty="0"/>
              <a:t>登録の流れ</a:t>
            </a:r>
            <a:endParaRPr lang="en-US" altLang="ja-JP" sz="4000" dirty="0"/>
          </a:p>
        </p:txBody>
      </p:sp>
      <p:sp>
        <p:nvSpPr>
          <p:cNvPr id="5" name="テキスト ボックス 4"/>
          <p:cNvSpPr txBox="1"/>
          <p:nvPr/>
        </p:nvSpPr>
        <p:spPr>
          <a:xfrm>
            <a:off x="2239977" y="6368459"/>
            <a:ext cx="914400" cy="914400"/>
          </a:xfrm>
          <a:prstGeom prst="rect">
            <a:avLst/>
          </a:prstGeom>
        </p:spPr>
        <p:txBody>
          <a:bodyPr vert="horz" wrap="none" lIns="91440" tIns="45720" rIns="91440" bIns="45720" rtlCol="0" anchor="ctr">
            <a:normAutofit/>
          </a:bodyPr>
          <a:lstStyle/>
          <a:p>
            <a:endParaRPr kumimoji="1" lang="ja-JP" altLang="en-US" dirty="0" smtClean="0"/>
          </a:p>
        </p:txBody>
      </p:sp>
      <p:pic>
        <p:nvPicPr>
          <p:cNvPr id="8" name="図 7" descr="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853" y="894451"/>
            <a:ext cx="10979043" cy="5835128"/>
          </a:xfrm>
          <a:prstGeom prst="rect">
            <a:avLst/>
          </a:prstGeom>
        </p:spPr>
      </p:pic>
    </p:spTree>
    <p:extLst>
      <p:ext uri="{BB962C8B-B14F-4D97-AF65-F5344CB8AC3E}">
        <p14:creationId xmlns:p14="http://schemas.microsoft.com/office/powerpoint/2010/main" val="3403227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4000" dirty="0"/>
              <a:t>Microsoft Azure for </a:t>
            </a:r>
            <a:r>
              <a:rPr lang="en-US" altLang="ja-JP" sz="4000" dirty="0" err="1"/>
              <a:t>DreamSpark</a:t>
            </a:r>
            <a:r>
              <a:rPr lang="en-US" altLang="ja-JP" sz="4000" dirty="0"/>
              <a:t> </a:t>
            </a:r>
            <a:r>
              <a:rPr lang="ja-JP" altLang="en-US" sz="4000" dirty="0"/>
              <a:t>登録の流れ</a:t>
            </a:r>
            <a:endParaRPr lang="en-US" altLang="ja-JP" sz="4000" dirty="0"/>
          </a:p>
        </p:txBody>
      </p:sp>
      <p:sp>
        <p:nvSpPr>
          <p:cNvPr id="5" name="テキスト ボックス 4"/>
          <p:cNvSpPr txBox="1"/>
          <p:nvPr/>
        </p:nvSpPr>
        <p:spPr>
          <a:xfrm>
            <a:off x="2239977" y="6368459"/>
            <a:ext cx="914400" cy="914400"/>
          </a:xfrm>
          <a:prstGeom prst="rect">
            <a:avLst/>
          </a:prstGeom>
        </p:spPr>
        <p:txBody>
          <a:bodyPr vert="horz" wrap="none" lIns="91440" tIns="45720" rIns="91440" bIns="45720" rtlCol="0" anchor="ctr">
            <a:normAutofit/>
          </a:bodyPr>
          <a:lstStyle/>
          <a:p>
            <a:endParaRPr kumimoji="1" lang="ja-JP" altLang="en-US" dirty="0" smtClean="0"/>
          </a:p>
        </p:txBody>
      </p:sp>
      <p:pic>
        <p:nvPicPr>
          <p:cNvPr id="3" name="図 2" descr="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548" y="851755"/>
            <a:ext cx="9743736" cy="5157190"/>
          </a:xfrm>
          <a:prstGeom prst="rect">
            <a:avLst/>
          </a:prstGeom>
        </p:spPr>
      </p:pic>
      <p:sp>
        <p:nvSpPr>
          <p:cNvPr id="4" name="テキスト ボックス 3"/>
          <p:cNvSpPr txBox="1"/>
          <p:nvPr/>
        </p:nvSpPr>
        <p:spPr>
          <a:xfrm>
            <a:off x="99771" y="5943600"/>
            <a:ext cx="11992458" cy="914400"/>
          </a:xfrm>
          <a:prstGeom prst="rect">
            <a:avLst/>
          </a:prstGeom>
        </p:spPr>
        <p:txBody>
          <a:bodyPr vert="horz" wrap="none" lIns="91440" tIns="45720" rIns="91440" bIns="45720" rtlCol="0" anchor="ctr">
            <a:normAutofit/>
          </a:bodyPr>
          <a:lstStyle/>
          <a:p>
            <a:r>
              <a:rPr lang="en-US" altLang="ja-JP" sz="3200" dirty="0">
                <a:hlinkClick r:id="rId3"/>
              </a:rPr>
              <a:t>https://www.dreamspark.com/Product/</a:t>
            </a:r>
            <a:r>
              <a:rPr lang="en-US" altLang="ja-JP" sz="3200" dirty="0" err="1">
                <a:hlinkClick r:id="rId3"/>
              </a:rPr>
              <a:t>Product.aspx?productid</a:t>
            </a:r>
            <a:r>
              <a:rPr lang="en-US" altLang="ja-JP" sz="3200" dirty="0">
                <a:hlinkClick r:id="rId3"/>
              </a:rPr>
              <a:t>=99</a:t>
            </a:r>
            <a:endParaRPr kumimoji="1" lang="ja-JP" altLang="en-US" sz="3200" dirty="0" smtClean="0"/>
          </a:p>
        </p:txBody>
      </p:sp>
    </p:spTree>
    <p:extLst>
      <p:ext uri="{BB962C8B-B14F-4D97-AF65-F5344CB8AC3E}">
        <p14:creationId xmlns:p14="http://schemas.microsoft.com/office/powerpoint/2010/main" val="1713444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4000" dirty="0"/>
              <a:t>Microsoft Azure for </a:t>
            </a:r>
            <a:r>
              <a:rPr lang="en-US" altLang="ja-JP" sz="4000" dirty="0" err="1"/>
              <a:t>DreamSpark</a:t>
            </a:r>
            <a:r>
              <a:rPr lang="en-US" altLang="ja-JP" sz="4000" dirty="0"/>
              <a:t> </a:t>
            </a:r>
            <a:r>
              <a:rPr lang="ja-JP" altLang="en-US" sz="4000" dirty="0"/>
              <a:t>登録の流れ</a:t>
            </a:r>
            <a:endParaRPr lang="en-US" altLang="ja-JP" sz="4000" dirty="0"/>
          </a:p>
        </p:txBody>
      </p:sp>
      <p:sp>
        <p:nvSpPr>
          <p:cNvPr id="5" name="テキスト ボックス 4"/>
          <p:cNvSpPr txBox="1"/>
          <p:nvPr/>
        </p:nvSpPr>
        <p:spPr>
          <a:xfrm>
            <a:off x="2239977" y="6368459"/>
            <a:ext cx="914400" cy="914400"/>
          </a:xfrm>
          <a:prstGeom prst="rect">
            <a:avLst/>
          </a:prstGeom>
        </p:spPr>
        <p:txBody>
          <a:bodyPr vert="horz" wrap="none" lIns="91440" tIns="45720" rIns="91440" bIns="45720" rtlCol="0" anchor="ctr">
            <a:normAutofit/>
          </a:bodyPr>
          <a:lstStyle/>
          <a:p>
            <a:endParaRPr kumimoji="1" lang="ja-JP" altLang="en-US" dirty="0" smtClean="0"/>
          </a:p>
        </p:txBody>
      </p:sp>
      <p:pic>
        <p:nvPicPr>
          <p:cNvPr id="3" name="図 2" descr="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222" y="956018"/>
            <a:ext cx="11089557" cy="5901982"/>
          </a:xfrm>
          <a:prstGeom prst="rect">
            <a:avLst/>
          </a:prstGeom>
        </p:spPr>
      </p:pic>
    </p:spTree>
    <p:extLst>
      <p:ext uri="{BB962C8B-B14F-4D97-AF65-F5344CB8AC3E}">
        <p14:creationId xmlns:p14="http://schemas.microsoft.com/office/powerpoint/2010/main" val="1944073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4000" dirty="0"/>
              <a:t>Microsoft Azure for </a:t>
            </a:r>
            <a:r>
              <a:rPr lang="en-US" altLang="ja-JP" sz="4000" dirty="0" err="1"/>
              <a:t>DreamSpark</a:t>
            </a:r>
            <a:r>
              <a:rPr lang="en-US" altLang="ja-JP" sz="4000" dirty="0"/>
              <a:t> </a:t>
            </a:r>
            <a:r>
              <a:rPr lang="ja-JP" altLang="en-US" sz="4000" dirty="0"/>
              <a:t>登録の流れ</a:t>
            </a:r>
            <a:endParaRPr lang="en-US" altLang="ja-JP" sz="4000" dirty="0"/>
          </a:p>
        </p:txBody>
      </p:sp>
      <p:sp>
        <p:nvSpPr>
          <p:cNvPr id="5" name="テキスト ボックス 4"/>
          <p:cNvSpPr txBox="1"/>
          <p:nvPr/>
        </p:nvSpPr>
        <p:spPr>
          <a:xfrm>
            <a:off x="2239977" y="6368459"/>
            <a:ext cx="914400" cy="914400"/>
          </a:xfrm>
          <a:prstGeom prst="rect">
            <a:avLst/>
          </a:prstGeom>
        </p:spPr>
        <p:txBody>
          <a:bodyPr vert="horz" wrap="none" lIns="91440" tIns="45720" rIns="91440" bIns="45720" rtlCol="0" anchor="ctr">
            <a:normAutofit/>
          </a:bodyPr>
          <a:lstStyle/>
          <a:p>
            <a:endParaRPr kumimoji="1" lang="ja-JP" altLang="en-US" dirty="0" smtClean="0"/>
          </a:p>
        </p:txBody>
      </p:sp>
      <p:pic>
        <p:nvPicPr>
          <p:cNvPr id="3" name="図 2" descr="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600" y="898942"/>
            <a:ext cx="11196800" cy="5959058"/>
          </a:xfrm>
          <a:prstGeom prst="rect">
            <a:avLst/>
          </a:prstGeom>
        </p:spPr>
      </p:pic>
    </p:spTree>
    <p:extLst>
      <p:ext uri="{BB962C8B-B14F-4D97-AF65-F5344CB8AC3E}">
        <p14:creationId xmlns:p14="http://schemas.microsoft.com/office/powerpoint/2010/main" val="1713444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sp>
        <p:nvSpPr>
          <p:cNvPr id="3" name="コンテンツ プレースホルダー 2"/>
          <p:cNvSpPr>
            <a:spLocks noGrp="1"/>
          </p:cNvSpPr>
          <p:nvPr>
            <p:ph sz="half" idx="1"/>
          </p:nvPr>
        </p:nvSpPr>
        <p:spPr>
          <a:xfrm>
            <a:off x="213622" y="1127204"/>
            <a:ext cx="11773067" cy="2758876"/>
          </a:xfrm>
        </p:spPr>
        <p:txBody>
          <a:bodyPr>
            <a:normAutofit/>
          </a:bodyPr>
          <a:lstStyle/>
          <a:p>
            <a:r>
              <a:rPr lang="ja-JP" altLang="en-US" sz="3600" dirty="0" smtClean="0"/>
              <a:t>今回は</a:t>
            </a:r>
            <a:r>
              <a:rPr lang="en-US" altLang="ja-JP" sz="3600" dirty="0" smtClean="0"/>
              <a:t>Azure Portal</a:t>
            </a:r>
            <a:r>
              <a:rPr lang="ja-JP" altLang="en-US" sz="3600" dirty="0" smtClean="0"/>
              <a:t>を利用した方法を紹介します</a:t>
            </a:r>
            <a:endParaRPr lang="en-US" altLang="ja-JP" sz="3600" dirty="0"/>
          </a:p>
        </p:txBody>
      </p:sp>
      <p:pic>
        <p:nvPicPr>
          <p:cNvPr id="5" name="図 4" descr="スクリーンショット 2016-05-31 9.5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532" y="1849593"/>
            <a:ext cx="8326292" cy="4314141"/>
          </a:xfrm>
          <a:prstGeom prst="rect">
            <a:avLst/>
          </a:prstGeom>
        </p:spPr>
      </p:pic>
      <p:sp>
        <p:nvSpPr>
          <p:cNvPr id="6" name="テキスト ボックス 5"/>
          <p:cNvSpPr txBox="1"/>
          <p:nvPr/>
        </p:nvSpPr>
        <p:spPr>
          <a:xfrm>
            <a:off x="2861733" y="5943600"/>
            <a:ext cx="6468534" cy="914400"/>
          </a:xfrm>
          <a:prstGeom prst="rect">
            <a:avLst/>
          </a:prstGeom>
        </p:spPr>
        <p:txBody>
          <a:bodyPr vert="horz" wrap="none" lIns="91440" tIns="45720" rIns="91440" bIns="45720" rtlCol="0" anchor="ctr">
            <a:normAutofit/>
          </a:bodyPr>
          <a:lstStyle/>
          <a:p>
            <a:r>
              <a:rPr lang="en-US" altLang="ja-JP" sz="3200" dirty="0">
                <a:solidFill>
                  <a:srgbClr val="333333"/>
                </a:solidFill>
                <a:hlinkClick r:id="rId3"/>
              </a:rPr>
              <a:t>https://</a:t>
            </a:r>
            <a:r>
              <a:rPr lang="en-US" altLang="ja-JP" sz="3200" dirty="0" smtClean="0">
                <a:solidFill>
                  <a:srgbClr val="333333"/>
                </a:solidFill>
                <a:hlinkClick r:id="rId3"/>
              </a:rPr>
              <a:t>portal.azure.com</a:t>
            </a:r>
            <a:r>
              <a:rPr lang="en-US" altLang="ja-JP" sz="3200" dirty="0">
                <a:solidFill>
                  <a:srgbClr val="333333"/>
                </a:solidFill>
                <a:hlinkClick r:id="rId3"/>
              </a:rPr>
              <a:t> </a:t>
            </a:r>
            <a:r>
              <a:rPr lang="ja-JP" altLang="en-US" sz="3200" dirty="0" smtClean="0">
                <a:solidFill>
                  <a:srgbClr val="333333"/>
                </a:solidFill>
                <a:hlinkClick r:id="rId3"/>
              </a:rPr>
              <a:t>へアクセス</a:t>
            </a:r>
            <a:endParaRPr kumimoji="1" lang="ja-JP" altLang="en-US" sz="3200" dirty="0" smtClean="0">
              <a:solidFill>
                <a:srgbClr val="333333"/>
              </a:solidFill>
            </a:endParaRPr>
          </a:p>
        </p:txBody>
      </p:sp>
    </p:spTree>
    <p:extLst>
      <p:ext uri="{BB962C8B-B14F-4D97-AF65-F5344CB8AC3E}">
        <p14:creationId xmlns:p14="http://schemas.microsoft.com/office/powerpoint/2010/main" val="611783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Microsoft Azure</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602511" y="1155701"/>
            <a:ext cx="10979895" cy="4970467"/>
          </a:xfrm>
        </p:spPr>
        <p:txBody>
          <a:bodyPr>
            <a:normAutofit/>
          </a:bodyPr>
          <a:lstStyle/>
          <a:p>
            <a:r>
              <a:rPr kumimoji="1" lang="ja-JP" altLang="en-US" sz="3600" dirty="0" smtClean="0"/>
              <a:t>クラウドサービス</a:t>
            </a:r>
            <a:endParaRPr kumimoji="1" lang="en-US" altLang="ja-JP" sz="3600" dirty="0" smtClean="0"/>
          </a:p>
          <a:p>
            <a:pPr marL="0" indent="0">
              <a:buNone/>
            </a:pPr>
            <a:endParaRPr kumimoji="1" lang="en-US" altLang="ja-JP" sz="3600" dirty="0" smtClean="0"/>
          </a:p>
        </p:txBody>
      </p:sp>
      <p:pic>
        <p:nvPicPr>
          <p:cNvPr id="4" name="図 3" descr="ill13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995" y="2026773"/>
            <a:ext cx="7838335" cy="3858873"/>
          </a:xfrm>
          <a:prstGeom prst="rect">
            <a:avLst/>
          </a:prstGeom>
        </p:spPr>
      </p:pic>
      <p:sp>
        <p:nvSpPr>
          <p:cNvPr id="5" name="テキスト ボックス 4"/>
          <p:cNvSpPr txBox="1"/>
          <p:nvPr/>
        </p:nvSpPr>
        <p:spPr>
          <a:xfrm>
            <a:off x="3950825" y="5943600"/>
            <a:ext cx="914400" cy="914400"/>
          </a:xfrm>
          <a:prstGeom prst="rect">
            <a:avLst/>
          </a:prstGeom>
        </p:spPr>
        <p:txBody>
          <a:bodyPr vert="horz" wrap="none" lIns="91440" tIns="45720" rIns="91440" bIns="45720" rtlCol="0" anchor="ctr">
            <a:normAutofit/>
          </a:bodyPr>
          <a:lstStyle/>
          <a:p>
            <a:r>
              <a:rPr lang="ja-JP" altLang="en-US" dirty="0">
                <a:solidFill>
                  <a:schemeClr val="bg2">
                    <a:lumMod val="50000"/>
                  </a:schemeClr>
                </a:solidFill>
              </a:rPr>
              <a:t>出典： 総務省</a:t>
            </a:r>
            <a:r>
              <a:rPr lang="en-US" altLang="ja-JP" dirty="0">
                <a:solidFill>
                  <a:schemeClr val="bg2">
                    <a:lumMod val="50000"/>
                  </a:schemeClr>
                </a:solidFill>
              </a:rPr>
              <a:t>『</a:t>
            </a:r>
            <a:r>
              <a:rPr lang="ja-JP" altLang="en-US" dirty="0">
                <a:solidFill>
                  <a:schemeClr val="bg2">
                    <a:lumMod val="50000"/>
                  </a:schemeClr>
                </a:solidFill>
              </a:rPr>
              <a:t>国民のための情報セキュリティサイト</a:t>
            </a:r>
            <a:r>
              <a:rPr lang="en-US" altLang="ja-JP" dirty="0" smtClean="0">
                <a:solidFill>
                  <a:schemeClr val="bg2">
                    <a:lumMod val="50000"/>
                  </a:schemeClr>
                </a:solidFill>
              </a:rPr>
              <a:t>』</a:t>
            </a:r>
          </a:p>
          <a:p>
            <a:r>
              <a:rPr lang="en-US" altLang="ja-JP" dirty="0">
                <a:solidFill>
                  <a:schemeClr val="bg2">
                    <a:lumMod val="50000"/>
                  </a:schemeClr>
                </a:solidFill>
              </a:rPr>
              <a:t>http://</a:t>
            </a:r>
            <a:r>
              <a:rPr lang="en-US" altLang="ja-JP" dirty="0" err="1">
                <a:solidFill>
                  <a:schemeClr val="bg2">
                    <a:lumMod val="50000"/>
                  </a:schemeClr>
                </a:solidFill>
              </a:rPr>
              <a:t>www.soumu.go.jp</a:t>
            </a:r>
            <a:r>
              <a:rPr lang="en-US" altLang="ja-JP" dirty="0">
                <a:solidFill>
                  <a:schemeClr val="bg2">
                    <a:lumMod val="50000"/>
                  </a:schemeClr>
                </a:solidFill>
              </a:rPr>
              <a:t>/</a:t>
            </a:r>
            <a:r>
              <a:rPr lang="en-US" altLang="ja-JP" dirty="0" err="1">
                <a:solidFill>
                  <a:schemeClr val="bg2">
                    <a:lumMod val="50000"/>
                  </a:schemeClr>
                </a:solidFill>
              </a:rPr>
              <a:t>main_sosiki</a:t>
            </a:r>
            <a:r>
              <a:rPr lang="en-US" altLang="ja-JP" dirty="0">
                <a:solidFill>
                  <a:schemeClr val="bg2">
                    <a:lumMod val="50000"/>
                  </a:schemeClr>
                </a:solidFill>
              </a:rPr>
              <a:t>/</a:t>
            </a:r>
            <a:r>
              <a:rPr lang="en-US" altLang="ja-JP" dirty="0" err="1">
                <a:solidFill>
                  <a:schemeClr val="bg2">
                    <a:lumMod val="50000"/>
                  </a:schemeClr>
                </a:solidFill>
              </a:rPr>
              <a:t>joho_tsusin</a:t>
            </a:r>
            <a:r>
              <a:rPr lang="en-US" altLang="ja-JP" dirty="0">
                <a:solidFill>
                  <a:schemeClr val="bg2">
                    <a:lumMod val="50000"/>
                  </a:schemeClr>
                </a:solidFill>
              </a:rPr>
              <a:t>/security/basic/service/13.html</a:t>
            </a:r>
            <a:endParaRPr kumimoji="1" lang="ja-JP" altLang="en-US" dirty="0" smtClean="0">
              <a:solidFill>
                <a:schemeClr val="bg2">
                  <a:lumMod val="50000"/>
                </a:schemeClr>
              </a:solidFill>
            </a:endParaRPr>
          </a:p>
        </p:txBody>
      </p:sp>
    </p:spTree>
    <p:extLst>
      <p:ext uri="{BB962C8B-B14F-4D97-AF65-F5344CB8AC3E}">
        <p14:creationId xmlns:p14="http://schemas.microsoft.com/office/powerpoint/2010/main" val="196530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pic>
        <p:nvPicPr>
          <p:cNvPr id="4" name="図 3" descr="スクリーンショット_2016-05-31_18_37_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098" y="851247"/>
            <a:ext cx="4969805" cy="5972885"/>
          </a:xfrm>
          <a:prstGeom prst="rect">
            <a:avLst/>
          </a:prstGeom>
        </p:spPr>
      </p:pic>
    </p:spTree>
    <p:extLst>
      <p:ext uri="{BB962C8B-B14F-4D97-AF65-F5344CB8AC3E}">
        <p14:creationId xmlns:p14="http://schemas.microsoft.com/office/powerpoint/2010/main" val="1540125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pic>
        <p:nvPicPr>
          <p:cNvPr id="3" name="図 2" descr="スクリーンショット_2016-05-31_19_24_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021" y="868808"/>
            <a:ext cx="5941958" cy="5989191"/>
          </a:xfrm>
          <a:prstGeom prst="rect">
            <a:avLst/>
          </a:prstGeom>
        </p:spPr>
      </p:pic>
    </p:spTree>
    <p:extLst>
      <p:ext uri="{BB962C8B-B14F-4D97-AF65-F5344CB8AC3E}">
        <p14:creationId xmlns:p14="http://schemas.microsoft.com/office/powerpoint/2010/main" val="3682658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pic>
        <p:nvPicPr>
          <p:cNvPr id="4" name="図 3" descr="スクリーンショット 2016-05-31 19.47.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088" y="795868"/>
            <a:ext cx="3093912" cy="6062132"/>
          </a:xfrm>
          <a:prstGeom prst="rect">
            <a:avLst/>
          </a:prstGeom>
        </p:spPr>
      </p:pic>
      <p:sp>
        <p:nvSpPr>
          <p:cNvPr id="5" name="テキスト ボックス 4"/>
          <p:cNvSpPr txBox="1"/>
          <p:nvPr/>
        </p:nvSpPr>
        <p:spPr>
          <a:xfrm>
            <a:off x="660400" y="1337732"/>
            <a:ext cx="6485466" cy="5012267"/>
          </a:xfrm>
          <a:prstGeom prst="rect">
            <a:avLst/>
          </a:prstGeom>
        </p:spPr>
        <p:txBody>
          <a:bodyPr vert="horz" wrap="none" lIns="91440" tIns="45720" rIns="91440" bIns="45720" rtlCol="0" anchor="ctr">
            <a:normAutofit/>
          </a:bodyPr>
          <a:lstStyle/>
          <a:p>
            <a:pPr marL="457200" indent="-457200">
              <a:lnSpc>
                <a:spcPct val="200000"/>
              </a:lnSpc>
              <a:buFont typeface="Arial"/>
              <a:buChar char="•"/>
            </a:pPr>
            <a:r>
              <a:rPr kumimoji="1" lang="ja-JP" altLang="en-US" sz="3200" dirty="0" smtClean="0">
                <a:solidFill>
                  <a:srgbClr val="333333"/>
                </a:solidFill>
              </a:rPr>
              <a:t>アプリ名</a:t>
            </a:r>
            <a:endParaRPr kumimoji="1" lang="en-US" altLang="ja-JP" sz="3200" dirty="0" smtClean="0">
              <a:solidFill>
                <a:srgbClr val="333333"/>
              </a:solidFill>
            </a:endParaRPr>
          </a:p>
          <a:p>
            <a:pPr marL="457200" indent="-457200">
              <a:lnSpc>
                <a:spcPct val="200000"/>
              </a:lnSpc>
              <a:buFont typeface="Arial"/>
              <a:buChar char="•"/>
            </a:pPr>
            <a:r>
              <a:rPr lang="ja-JP" altLang="en-US" sz="3200" dirty="0" smtClean="0">
                <a:solidFill>
                  <a:srgbClr val="333333"/>
                </a:solidFill>
              </a:rPr>
              <a:t>サブスクリプション</a:t>
            </a:r>
            <a:endParaRPr lang="en-US" altLang="ja-JP" sz="3200" dirty="0" smtClean="0">
              <a:solidFill>
                <a:srgbClr val="333333"/>
              </a:solidFill>
            </a:endParaRPr>
          </a:p>
          <a:p>
            <a:pPr marL="457200" indent="-457200">
              <a:lnSpc>
                <a:spcPct val="200000"/>
              </a:lnSpc>
              <a:buFont typeface="Arial"/>
              <a:buChar char="•"/>
            </a:pPr>
            <a:r>
              <a:rPr kumimoji="1" lang="ja-JP" altLang="en-US" sz="3200" dirty="0" smtClean="0">
                <a:solidFill>
                  <a:srgbClr val="333333"/>
                </a:solidFill>
              </a:rPr>
              <a:t>リソース名</a:t>
            </a:r>
            <a:endParaRPr kumimoji="1" lang="en-US" altLang="ja-JP" sz="3200" dirty="0" smtClean="0">
              <a:solidFill>
                <a:srgbClr val="333333"/>
              </a:solidFill>
            </a:endParaRPr>
          </a:p>
          <a:p>
            <a:pPr marL="457200" indent="-457200">
              <a:lnSpc>
                <a:spcPct val="200000"/>
              </a:lnSpc>
              <a:buFont typeface="Arial"/>
              <a:buChar char="•"/>
            </a:pPr>
            <a:r>
              <a:rPr lang="en-US" altLang="ja-JP" sz="3200" dirty="0" smtClean="0">
                <a:solidFill>
                  <a:srgbClr val="333333"/>
                </a:solidFill>
              </a:rPr>
              <a:t>App Service </a:t>
            </a:r>
            <a:r>
              <a:rPr lang="ja-JP" altLang="en-US" sz="3200" dirty="0" smtClean="0">
                <a:solidFill>
                  <a:srgbClr val="333333"/>
                </a:solidFill>
              </a:rPr>
              <a:t>プラン</a:t>
            </a:r>
            <a:r>
              <a:rPr lang="en-US" altLang="ja-JP" sz="3200" dirty="0" smtClean="0">
                <a:solidFill>
                  <a:srgbClr val="333333"/>
                </a:solidFill>
              </a:rPr>
              <a:t>/</a:t>
            </a:r>
            <a:r>
              <a:rPr lang="ja-JP" altLang="en-US" sz="3200" dirty="0" smtClean="0">
                <a:solidFill>
                  <a:srgbClr val="333333"/>
                </a:solidFill>
              </a:rPr>
              <a:t>場所</a:t>
            </a:r>
            <a:endParaRPr kumimoji="1" lang="en-US" altLang="ja-JP" sz="3200" dirty="0" smtClean="0">
              <a:solidFill>
                <a:srgbClr val="333333"/>
              </a:solidFill>
            </a:endParaRPr>
          </a:p>
          <a:p>
            <a:pPr marL="914400" lvl="1" indent="-457200">
              <a:lnSpc>
                <a:spcPct val="200000"/>
              </a:lnSpc>
              <a:buFont typeface="Arial"/>
              <a:buChar char="•"/>
            </a:pPr>
            <a:endParaRPr kumimoji="1" lang="ja-JP" altLang="en-US" sz="3200" dirty="0" smtClean="0">
              <a:solidFill>
                <a:srgbClr val="333333"/>
              </a:solidFill>
            </a:endParaRPr>
          </a:p>
        </p:txBody>
      </p:sp>
    </p:spTree>
    <p:extLst>
      <p:ext uri="{BB962C8B-B14F-4D97-AF65-F5344CB8AC3E}">
        <p14:creationId xmlns:p14="http://schemas.microsoft.com/office/powerpoint/2010/main" val="3947167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pic>
        <p:nvPicPr>
          <p:cNvPr id="4" name="図 3" descr="スクリーンショット 2016-05-31 19.47.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088" y="795868"/>
            <a:ext cx="3093912" cy="6062132"/>
          </a:xfrm>
          <a:prstGeom prst="rect">
            <a:avLst/>
          </a:prstGeom>
        </p:spPr>
      </p:pic>
      <p:sp>
        <p:nvSpPr>
          <p:cNvPr id="5" name="テキスト ボックス 4"/>
          <p:cNvSpPr txBox="1"/>
          <p:nvPr/>
        </p:nvSpPr>
        <p:spPr>
          <a:xfrm>
            <a:off x="660400" y="1337732"/>
            <a:ext cx="6485466" cy="5012267"/>
          </a:xfrm>
          <a:prstGeom prst="rect">
            <a:avLst/>
          </a:prstGeom>
        </p:spPr>
        <p:txBody>
          <a:bodyPr vert="horz" wrap="none" lIns="91440" tIns="45720" rIns="91440" bIns="45720" rtlCol="0" anchor="ctr">
            <a:normAutofit/>
          </a:bodyPr>
          <a:lstStyle/>
          <a:p>
            <a:pPr marL="457200" indent="-457200">
              <a:lnSpc>
                <a:spcPct val="200000"/>
              </a:lnSpc>
              <a:buFont typeface="Arial"/>
              <a:buChar char="•"/>
            </a:pPr>
            <a:r>
              <a:rPr kumimoji="1" lang="ja-JP" altLang="en-US" sz="3200" dirty="0" smtClean="0">
                <a:solidFill>
                  <a:srgbClr val="FF0000"/>
                </a:solidFill>
              </a:rPr>
              <a:t>アプリ名</a:t>
            </a:r>
            <a:endParaRPr kumimoji="1" lang="en-US" altLang="ja-JP" sz="3200" dirty="0" smtClean="0">
              <a:solidFill>
                <a:srgbClr val="FF0000"/>
              </a:solidFill>
            </a:endParaRPr>
          </a:p>
          <a:p>
            <a:pPr marL="457200" indent="-457200">
              <a:lnSpc>
                <a:spcPct val="200000"/>
              </a:lnSpc>
              <a:buFont typeface="Arial"/>
              <a:buChar char="•"/>
            </a:pPr>
            <a:r>
              <a:rPr lang="ja-JP" altLang="en-US" sz="3200" dirty="0" smtClean="0">
                <a:solidFill>
                  <a:srgbClr val="333333"/>
                </a:solidFill>
              </a:rPr>
              <a:t>サブスクリプション</a:t>
            </a:r>
            <a:endParaRPr lang="en-US" altLang="ja-JP" sz="3200" dirty="0" smtClean="0">
              <a:solidFill>
                <a:srgbClr val="333333"/>
              </a:solidFill>
            </a:endParaRPr>
          </a:p>
          <a:p>
            <a:pPr marL="457200" indent="-457200">
              <a:lnSpc>
                <a:spcPct val="200000"/>
              </a:lnSpc>
              <a:buFont typeface="Arial"/>
              <a:buChar char="•"/>
            </a:pPr>
            <a:r>
              <a:rPr kumimoji="1" lang="ja-JP" altLang="en-US" sz="3200" dirty="0" smtClean="0">
                <a:solidFill>
                  <a:srgbClr val="333333"/>
                </a:solidFill>
              </a:rPr>
              <a:t>リソース名</a:t>
            </a:r>
            <a:endParaRPr kumimoji="1" lang="en-US" altLang="ja-JP" sz="3200" dirty="0" smtClean="0">
              <a:solidFill>
                <a:srgbClr val="333333"/>
              </a:solidFill>
            </a:endParaRPr>
          </a:p>
          <a:p>
            <a:pPr marL="457200" indent="-457200">
              <a:lnSpc>
                <a:spcPct val="200000"/>
              </a:lnSpc>
              <a:buFont typeface="Arial"/>
              <a:buChar char="•"/>
            </a:pPr>
            <a:r>
              <a:rPr lang="en-US" altLang="ja-JP" sz="3200" dirty="0" smtClean="0">
                <a:solidFill>
                  <a:srgbClr val="333333"/>
                </a:solidFill>
              </a:rPr>
              <a:t>App Service </a:t>
            </a:r>
            <a:r>
              <a:rPr lang="ja-JP" altLang="en-US" sz="3200" dirty="0" smtClean="0">
                <a:solidFill>
                  <a:srgbClr val="333333"/>
                </a:solidFill>
              </a:rPr>
              <a:t>プラン</a:t>
            </a:r>
            <a:r>
              <a:rPr lang="en-US" altLang="ja-JP" sz="3200" dirty="0" smtClean="0">
                <a:solidFill>
                  <a:srgbClr val="333333"/>
                </a:solidFill>
              </a:rPr>
              <a:t>/</a:t>
            </a:r>
            <a:r>
              <a:rPr lang="ja-JP" altLang="en-US" sz="3200" dirty="0" smtClean="0">
                <a:solidFill>
                  <a:srgbClr val="333333"/>
                </a:solidFill>
              </a:rPr>
              <a:t>場所</a:t>
            </a:r>
            <a:endParaRPr kumimoji="1" lang="en-US" altLang="ja-JP" sz="3200" dirty="0" smtClean="0">
              <a:solidFill>
                <a:srgbClr val="333333"/>
              </a:solidFill>
            </a:endParaRPr>
          </a:p>
          <a:p>
            <a:pPr marL="914400" lvl="1" indent="-457200">
              <a:lnSpc>
                <a:spcPct val="200000"/>
              </a:lnSpc>
              <a:buFont typeface="Arial"/>
              <a:buChar char="•"/>
            </a:pPr>
            <a:endParaRPr kumimoji="1" lang="ja-JP" altLang="en-US" sz="3200" dirty="0" smtClean="0">
              <a:solidFill>
                <a:srgbClr val="333333"/>
              </a:solidFill>
            </a:endParaRPr>
          </a:p>
        </p:txBody>
      </p:sp>
    </p:spTree>
    <p:extLst>
      <p:ext uri="{BB962C8B-B14F-4D97-AF65-F5344CB8AC3E}">
        <p14:creationId xmlns:p14="http://schemas.microsoft.com/office/powerpoint/2010/main" val="3141796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新しくプロジェクトを作る</a:t>
            </a:r>
            <a:endParaRPr kumimoji="1" lang="ja-JP" altLang="en-US" dirty="0"/>
          </a:p>
        </p:txBody>
      </p:sp>
      <p:pic>
        <p:nvPicPr>
          <p:cNvPr id="5" name="図 4" descr="スクリーンショット 2016-05-31 19.56.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8598" y="1200150"/>
            <a:ext cx="8434805" cy="2034117"/>
          </a:xfrm>
          <a:prstGeom prst="rect">
            <a:avLst/>
          </a:prstGeom>
        </p:spPr>
      </p:pic>
      <p:sp>
        <p:nvSpPr>
          <p:cNvPr id="7" name="テキスト ボックス 6"/>
          <p:cNvSpPr txBox="1"/>
          <p:nvPr/>
        </p:nvSpPr>
        <p:spPr>
          <a:xfrm>
            <a:off x="1989667" y="4639733"/>
            <a:ext cx="8212667" cy="1625599"/>
          </a:xfrm>
          <a:prstGeom prst="rect">
            <a:avLst/>
          </a:prstGeom>
        </p:spPr>
        <p:txBody>
          <a:bodyPr vert="horz" wrap="none" lIns="91440" tIns="45720" rIns="91440" bIns="45720" rtlCol="0" anchor="ctr">
            <a:noAutofit/>
          </a:bodyPr>
          <a:lstStyle/>
          <a:p>
            <a:pPr marL="457200" indent="-457200">
              <a:lnSpc>
                <a:spcPct val="150000"/>
              </a:lnSpc>
              <a:buFont typeface="Arial"/>
              <a:buChar char="•"/>
            </a:pPr>
            <a:r>
              <a:rPr lang="ja-JP" altLang="en-US" sz="3200" dirty="0" smtClean="0">
                <a:solidFill>
                  <a:srgbClr val="333333"/>
                </a:solidFill>
              </a:rPr>
              <a:t>アプリ名は</a:t>
            </a:r>
            <a:r>
              <a:rPr lang="en-US" altLang="ja-JP" sz="3200" dirty="0" smtClean="0">
                <a:solidFill>
                  <a:srgbClr val="333333"/>
                </a:solidFill>
              </a:rPr>
              <a:t>URL</a:t>
            </a:r>
            <a:r>
              <a:rPr lang="ja-JP" altLang="en-US" sz="3200" dirty="0" smtClean="0">
                <a:solidFill>
                  <a:srgbClr val="333333"/>
                </a:solidFill>
              </a:rPr>
              <a:t>の一部になります</a:t>
            </a:r>
            <a:endParaRPr lang="en-US" altLang="ja-JP" sz="3200" dirty="0" smtClean="0">
              <a:solidFill>
                <a:srgbClr val="333333"/>
              </a:solidFill>
            </a:endParaRPr>
          </a:p>
          <a:p>
            <a:pPr marL="457200" indent="-457200">
              <a:lnSpc>
                <a:spcPct val="150000"/>
              </a:lnSpc>
              <a:buFont typeface="Arial"/>
              <a:buChar char="•"/>
            </a:pPr>
            <a:r>
              <a:rPr kumimoji="1" lang="ja-JP" altLang="en-US" sz="3200" dirty="0" smtClean="0">
                <a:solidFill>
                  <a:srgbClr val="333333"/>
                </a:solidFill>
              </a:rPr>
              <a:t>すでに存在するアプリ名に被らないよう</a:t>
            </a:r>
            <a:r>
              <a:rPr kumimoji="1" lang="en-US" altLang="ja-JP" sz="3200" dirty="0" smtClean="0">
                <a:solidFill>
                  <a:srgbClr val="333333"/>
                </a:solidFill>
              </a:rPr>
              <a:t/>
            </a:r>
            <a:br>
              <a:rPr kumimoji="1" lang="en-US" altLang="ja-JP" sz="3200" dirty="0" smtClean="0">
                <a:solidFill>
                  <a:srgbClr val="333333"/>
                </a:solidFill>
              </a:rPr>
            </a:br>
            <a:r>
              <a:rPr kumimoji="1" lang="ja-JP" altLang="en-US" sz="3200" dirty="0" smtClean="0">
                <a:solidFill>
                  <a:srgbClr val="333333"/>
                </a:solidFill>
              </a:rPr>
              <a:t>決めましょう</a:t>
            </a:r>
          </a:p>
        </p:txBody>
      </p:sp>
    </p:spTree>
    <p:extLst>
      <p:ext uri="{BB962C8B-B14F-4D97-AF65-F5344CB8AC3E}">
        <p14:creationId xmlns:p14="http://schemas.microsoft.com/office/powerpoint/2010/main" val="2750603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pic>
        <p:nvPicPr>
          <p:cNvPr id="4" name="図 3" descr="スクリーンショット 2016-05-31 19.47.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088" y="795868"/>
            <a:ext cx="3093912" cy="6062132"/>
          </a:xfrm>
          <a:prstGeom prst="rect">
            <a:avLst/>
          </a:prstGeom>
        </p:spPr>
      </p:pic>
      <p:sp>
        <p:nvSpPr>
          <p:cNvPr id="5" name="テキスト ボックス 4"/>
          <p:cNvSpPr txBox="1"/>
          <p:nvPr/>
        </p:nvSpPr>
        <p:spPr>
          <a:xfrm>
            <a:off x="660400" y="1337732"/>
            <a:ext cx="6485466" cy="5012267"/>
          </a:xfrm>
          <a:prstGeom prst="rect">
            <a:avLst/>
          </a:prstGeom>
        </p:spPr>
        <p:txBody>
          <a:bodyPr vert="horz" wrap="none" lIns="91440" tIns="45720" rIns="91440" bIns="45720" rtlCol="0" anchor="ctr">
            <a:normAutofit/>
          </a:bodyPr>
          <a:lstStyle/>
          <a:p>
            <a:pPr marL="457200" indent="-457200">
              <a:lnSpc>
                <a:spcPct val="200000"/>
              </a:lnSpc>
              <a:buFont typeface="Arial"/>
              <a:buChar char="•"/>
            </a:pPr>
            <a:r>
              <a:rPr kumimoji="1" lang="ja-JP" altLang="en-US" sz="3200" dirty="0" smtClean="0">
                <a:solidFill>
                  <a:srgbClr val="333333"/>
                </a:solidFill>
              </a:rPr>
              <a:t>アプリ名</a:t>
            </a:r>
            <a:endParaRPr kumimoji="1" lang="en-US" altLang="ja-JP" sz="3200" dirty="0" smtClean="0">
              <a:solidFill>
                <a:srgbClr val="333333"/>
              </a:solidFill>
            </a:endParaRPr>
          </a:p>
          <a:p>
            <a:pPr marL="457200" indent="-457200">
              <a:lnSpc>
                <a:spcPct val="200000"/>
              </a:lnSpc>
              <a:buFont typeface="Arial"/>
              <a:buChar char="•"/>
            </a:pPr>
            <a:r>
              <a:rPr lang="ja-JP" altLang="en-US" sz="3200" dirty="0" smtClean="0">
                <a:solidFill>
                  <a:srgbClr val="333333"/>
                </a:solidFill>
              </a:rPr>
              <a:t>サブスクリプション</a:t>
            </a:r>
            <a:endParaRPr lang="en-US" altLang="ja-JP" sz="3200" dirty="0" smtClean="0">
              <a:solidFill>
                <a:srgbClr val="333333"/>
              </a:solidFill>
            </a:endParaRPr>
          </a:p>
          <a:p>
            <a:pPr marL="457200" indent="-457200">
              <a:lnSpc>
                <a:spcPct val="200000"/>
              </a:lnSpc>
              <a:buFont typeface="Arial"/>
              <a:buChar char="•"/>
            </a:pPr>
            <a:r>
              <a:rPr kumimoji="1" lang="ja-JP" altLang="en-US" sz="3200" dirty="0" smtClean="0">
                <a:solidFill>
                  <a:srgbClr val="333333"/>
                </a:solidFill>
              </a:rPr>
              <a:t>リソース名</a:t>
            </a:r>
            <a:endParaRPr kumimoji="1" lang="en-US" altLang="ja-JP" sz="3200" dirty="0" smtClean="0">
              <a:solidFill>
                <a:srgbClr val="333333"/>
              </a:solidFill>
            </a:endParaRPr>
          </a:p>
          <a:p>
            <a:pPr marL="457200" indent="-457200">
              <a:lnSpc>
                <a:spcPct val="200000"/>
              </a:lnSpc>
              <a:buFont typeface="Arial"/>
              <a:buChar char="•"/>
            </a:pPr>
            <a:r>
              <a:rPr lang="en-US" altLang="ja-JP" sz="3200" dirty="0" smtClean="0">
                <a:solidFill>
                  <a:srgbClr val="333333"/>
                </a:solidFill>
              </a:rPr>
              <a:t>App Service </a:t>
            </a:r>
            <a:r>
              <a:rPr lang="ja-JP" altLang="en-US" sz="3200" dirty="0" smtClean="0">
                <a:solidFill>
                  <a:srgbClr val="333333"/>
                </a:solidFill>
              </a:rPr>
              <a:t>プラン</a:t>
            </a:r>
            <a:r>
              <a:rPr lang="en-US" altLang="ja-JP" sz="3200" dirty="0">
                <a:solidFill>
                  <a:srgbClr val="333333"/>
                </a:solidFill>
              </a:rPr>
              <a:t>/</a:t>
            </a:r>
            <a:r>
              <a:rPr lang="ja-JP" altLang="en-US" sz="3200" dirty="0" smtClean="0">
                <a:solidFill>
                  <a:srgbClr val="333333"/>
                </a:solidFill>
              </a:rPr>
              <a:t>場所</a:t>
            </a:r>
            <a:endParaRPr kumimoji="1" lang="en-US" altLang="ja-JP" sz="3200" dirty="0" smtClean="0">
              <a:solidFill>
                <a:srgbClr val="333333"/>
              </a:solidFill>
            </a:endParaRPr>
          </a:p>
          <a:p>
            <a:pPr marL="914400" lvl="1" indent="-457200">
              <a:lnSpc>
                <a:spcPct val="200000"/>
              </a:lnSpc>
              <a:buFont typeface="Arial"/>
              <a:buChar char="•"/>
            </a:pPr>
            <a:endParaRPr kumimoji="1" lang="ja-JP" altLang="en-US" sz="3200" dirty="0" smtClean="0">
              <a:solidFill>
                <a:srgbClr val="333333"/>
              </a:solidFill>
            </a:endParaRPr>
          </a:p>
        </p:txBody>
      </p:sp>
    </p:spTree>
    <p:extLst>
      <p:ext uri="{BB962C8B-B14F-4D97-AF65-F5344CB8AC3E}">
        <p14:creationId xmlns:p14="http://schemas.microsoft.com/office/powerpoint/2010/main" val="127904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pic>
        <p:nvPicPr>
          <p:cNvPr id="4" name="図 3" descr="スクリーンショット 2016-05-31 19.47.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088" y="795868"/>
            <a:ext cx="3093912" cy="6062132"/>
          </a:xfrm>
          <a:prstGeom prst="rect">
            <a:avLst/>
          </a:prstGeom>
        </p:spPr>
      </p:pic>
      <p:sp>
        <p:nvSpPr>
          <p:cNvPr id="5" name="テキスト ボックス 4"/>
          <p:cNvSpPr txBox="1"/>
          <p:nvPr/>
        </p:nvSpPr>
        <p:spPr>
          <a:xfrm>
            <a:off x="660400" y="1337732"/>
            <a:ext cx="6485466" cy="5012267"/>
          </a:xfrm>
          <a:prstGeom prst="rect">
            <a:avLst/>
          </a:prstGeom>
        </p:spPr>
        <p:txBody>
          <a:bodyPr vert="horz" wrap="none" lIns="91440" tIns="45720" rIns="91440" bIns="45720" rtlCol="0" anchor="ctr">
            <a:normAutofit/>
          </a:bodyPr>
          <a:lstStyle/>
          <a:p>
            <a:pPr marL="457200" indent="-457200">
              <a:lnSpc>
                <a:spcPct val="200000"/>
              </a:lnSpc>
              <a:buFont typeface="Arial"/>
              <a:buChar char="•"/>
            </a:pPr>
            <a:r>
              <a:rPr kumimoji="1" lang="ja-JP" altLang="en-US" sz="3200" dirty="0" smtClean="0">
                <a:solidFill>
                  <a:srgbClr val="333333"/>
                </a:solidFill>
              </a:rPr>
              <a:t>アプリ名</a:t>
            </a:r>
            <a:endParaRPr kumimoji="1" lang="en-US" altLang="ja-JP" sz="3200" dirty="0" smtClean="0">
              <a:solidFill>
                <a:srgbClr val="333333"/>
              </a:solidFill>
            </a:endParaRPr>
          </a:p>
          <a:p>
            <a:pPr marL="457200" indent="-457200">
              <a:lnSpc>
                <a:spcPct val="200000"/>
              </a:lnSpc>
              <a:buFont typeface="Arial"/>
              <a:buChar char="•"/>
            </a:pPr>
            <a:r>
              <a:rPr lang="ja-JP" altLang="en-US" sz="3200" dirty="0" smtClean="0">
                <a:solidFill>
                  <a:srgbClr val="FF0000"/>
                </a:solidFill>
              </a:rPr>
              <a:t>サブスクリプション</a:t>
            </a:r>
            <a:endParaRPr lang="en-US" altLang="ja-JP" sz="3200" dirty="0" smtClean="0">
              <a:solidFill>
                <a:srgbClr val="FF0000"/>
              </a:solidFill>
            </a:endParaRPr>
          </a:p>
          <a:p>
            <a:pPr marL="457200" indent="-457200">
              <a:lnSpc>
                <a:spcPct val="200000"/>
              </a:lnSpc>
              <a:buFont typeface="Arial"/>
              <a:buChar char="•"/>
            </a:pPr>
            <a:r>
              <a:rPr kumimoji="1" lang="ja-JP" altLang="en-US" sz="3200" dirty="0" smtClean="0">
                <a:solidFill>
                  <a:srgbClr val="333333"/>
                </a:solidFill>
              </a:rPr>
              <a:t>リソース名</a:t>
            </a:r>
            <a:endParaRPr kumimoji="1" lang="en-US" altLang="ja-JP" sz="3200" dirty="0" smtClean="0">
              <a:solidFill>
                <a:srgbClr val="333333"/>
              </a:solidFill>
            </a:endParaRPr>
          </a:p>
          <a:p>
            <a:pPr marL="457200" indent="-457200">
              <a:lnSpc>
                <a:spcPct val="200000"/>
              </a:lnSpc>
              <a:buFont typeface="Arial"/>
              <a:buChar char="•"/>
            </a:pPr>
            <a:r>
              <a:rPr lang="en-US" altLang="ja-JP" sz="3200" dirty="0" smtClean="0">
                <a:solidFill>
                  <a:srgbClr val="333333"/>
                </a:solidFill>
              </a:rPr>
              <a:t>App Service </a:t>
            </a:r>
            <a:r>
              <a:rPr lang="ja-JP" altLang="en-US" sz="3200" dirty="0" smtClean="0">
                <a:solidFill>
                  <a:srgbClr val="333333"/>
                </a:solidFill>
              </a:rPr>
              <a:t>プラン</a:t>
            </a:r>
            <a:r>
              <a:rPr lang="en-US" altLang="ja-JP" sz="3200" dirty="0" smtClean="0">
                <a:solidFill>
                  <a:srgbClr val="333333"/>
                </a:solidFill>
              </a:rPr>
              <a:t>/</a:t>
            </a:r>
            <a:r>
              <a:rPr lang="ja-JP" altLang="en-US" sz="3200" dirty="0" smtClean="0">
                <a:solidFill>
                  <a:srgbClr val="333333"/>
                </a:solidFill>
              </a:rPr>
              <a:t>場所</a:t>
            </a:r>
            <a:endParaRPr kumimoji="1" lang="en-US" altLang="ja-JP" sz="3200" dirty="0" smtClean="0">
              <a:solidFill>
                <a:srgbClr val="333333"/>
              </a:solidFill>
            </a:endParaRPr>
          </a:p>
          <a:p>
            <a:pPr marL="914400" lvl="1" indent="-457200">
              <a:lnSpc>
                <a:spcPct val="200000"/>
              </a:lnSpc>
              <a:buFont typeface="Arial"/>
              <a:buChar char="•"/>
            </a:pPr>
            <a:endParaRPr kumimoji="1" lang="ja-JP" altLang="en-US" sz="3200" dirty="0" smtClean="0">
              <a:solidFill>
                <a:srgbClr val="333333"/>
              </a:solidFill>
            </a:endParaRPr>
          </a:p>
        </p:txBody>
      </p:sp>
    </p:spTree>
    <p:extLst>
      <p:ext uri="{BB962C8B-B14F-4D97-AF65-F5344CB8AC3E}">
        <p14:creationId xmlns:p14="http://schemas.microsoft.com/office/powerpoint/2010/main" val="127904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pic>
        <p:nvPicPr>
          <p:cNvPr id="4" name="図 3" descr="スクリーンショット 2016-05-31 19.47.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088" y="795868"/>
            <a:ext cx="3093912" cy="6062132"/>
          </a:xfrm>
          <a:prstGeom prst="rect">
            <a:avLst/>
          </a:prstGeom>
        </p:spPr>
      </p:pic>
      <p:sp>
        <p:nvSpPr>
          <p:cNvPr id="5" name="テキスト ボックス 4"/>
          <p:cNvSpPr txBox="1"/>
          <p:nvPr/>
        </p:nvSpPr>
        <p:spPr>
          <a:xfrm>
            <a:off x="660400" y="1337732"/>
            <a:ext cx="6485466" cy="5012267"/>
          </a:xfrm>
          <a:prstGeom prst="rect">
            <a:avLst/>
          </a:prstGeom>
        </p:spPr>
        <p:txBody>
          <a:bodyPr vert="horz" wrap="none" lIns="91440" tIns="45720" rIns="91440" bIns="45720" rtlCol="0" anchor="ctr">
            <a:normAutofit/>
          </a:bodyPr>
          <a:lstStyle/>
          <a:p>
            <a:pPr marL="457200" indent="-457200">
              <a:lnSpc>
                <a:spcPct val="200000"/>
              </a:lnSpc>
              <a:buFont typeface="Arial"/>
              <a:buChar char="•"/>
            </a:pPr>
            <a:r>
              <a:rPr kumimoji="1" lang="ja-JP" altLang="en-US" sz="3200" dirty="0" smtClean="0"/>
              <a:t>アプリ名</a:t>
            </a:r>
            <a:endParaRPr kumimoji="1" lang="en-US" altLang="ja-JP" sz="3200" dirty="0" smtClean="0"/>
          </a:p>
          <a:p>
            <a:pPr marL="457200" indent="-457200">
              <a:lnSpc>
                <a:spcPct val="200000"/>
              </a:lnSpc>
              <a:buFont typeface="Arial"/>
              <a:buChar char="•"/>
            </a:pPr>
            <a:r>
              <a:rPr lang="ja-JP" altLang="en-US" sz="3200" dirty="0" smtClean="0"/>
              <a:t>サブスクリプション</a:t>
            </a:r>
            <a:endParaRPr lang="en-US" altLang="ja-JP" sz="3200" dirty="0" smtClean="0"/>
          </a:p>
          <a:p>
            <a:pPr marL="457200" indent="-457200">
              <a:lnSpc>
                <a:spcPct val="200000"/>
              </a:lnSpc>
              <a:buFont typeface="Arial"/>
              <a:buChar char="•"/>
            </a:pPr>
            <a:r>
              <a:rPr kumimoji="1" lang="ja-JP" altLang="en-US" sz="3200" dirty="0" smtClean="0">
                <a:solidFill>
                  <a:srgbClr val="FF0000"/>
                </a:solidFill>
              </a:rPr>
              <a:t>リソース名</a:t>
            </a:r>
            <a:endParaRPr kumimoji="1" lang="en-US" altLang="ja-JP" sz="3200" dirty="0" smtClean="0">
              <a:solidFill>
                <a:srgbClr val="FF0000"/>
              </a:solidFill>
            </a:endParaRPr>
          </a:p>
          <a:p>
            <a:pPr marL="457200" indent="-457200">
              <a:lnSpc>
                <a:spcPct val="200000"/>
              </a:lnSpc>
              <a:buFont typeface="Arial"/>
              <a:buChar char="•"/>
            </a:pPr>
            <a:r>
              <a:rPr lang="en-US" altLang="ja-JP" sz="3200" dirty="0" smtClean="0"/>
              <a:t>App Service </a:t>
            </a:r>
            <a:r>
              <a:rPr lang="ja-JP" altLang="en-US" sz="3200" dirty="0" smtClean="0"/>
              <a:t>プラン</a:t>
            </a:r>
            <a:r>
              <a:rPr lang="en-US" altLang="ja-JP" sz="3200" dirty="0" smtClean="0"/>
              <a:t>/</a:t>
            </a:r>
            <a:r>
              <a:rPr lang="ja-JP" altLang="en-US" sz="3200" dirty="0" smtClean="0"/>
              <a:t>場所</a:t>
            </a:r>
            <a:endParaRPr kumimoji="1" lang="en-US" altLang="ja-JP" sz="3200" dirty="0" smtClean="0"/>
          </a:p>
          <a:p>
            <a:pPr marL="914400" lvl="1" indent="-457200">
              <a:lnSpc>
                <a:spcPct val="200000"/>
              </a:lnSpc>
              <a:buFont typeface="Arial"/>
              <a:buChar char="•"/>
            </a:pPr>
            <a:endParaRPr kumimoji="1" lang="ja-JP" altLang="en-US" sz="3200" dirty="0" smtClean="0"/>
          </a:p>
        </p:txBody>
      </p:sp>
    </p:spTree>
    <p:extLst>
      <p:ext uri="{BB962C8B-B14F-4D97-AF65-F5344CB8AC3E}">
        <p14:creationId xmlns:p14="http://schemas.microsoft.com/office/powerpoint/2010/main" val="1529136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新しくプロジェクトを作る</a:t>
            </a:r>
            <a:endParaRPr kumimoji="1" lang="ja-JP" altLang="en-US" dirty="0"/>
          </a:p>
        </p:txBody>
      </p:sp>
      <p:sp>
        <p:nvSpPr>
          <p:cNvPr id="7" name="テキスト ボックス 6"/>
          <p:cNvSpPr txBox="1"/>
          <p:nvPr/>
        </p:nvSpPr>
        <p:spPr>
          <a:xfrm>
            <a:off x="1989667" y="4639733"/>
            <a:ext cx="8212667" cy="1625599"/>
          </a:xfrm>
          <a:prstGeom prst="rect">
            <a:avLst/>
          </a:prstGeom>
        </p:spPr>
        <p:txBody>
          <a:bodyPr vert="horz" wrap="none" lIns="91440" tIns="45720" rIns="91440" bIns="45720" rtlCol="0" anchor="ctr">
            <a:noAutofit/>
          </a:bodyPr>
          <a:lstStyle/>
          <a:p>
            <a:pPr marL="457200" indent="-457200">
              <a:lnSpc>
                <a:spcPct val="150000"/>
              </a:lnSpc>
              <a:buFont typeface="Arial"/>
              <a:buChar char="•"/>
            </a:pPr>
            <a:r>
              <a:rPr lang="ja-JP" altLang="en-US" sz="3200" dirty="0" smtClean="0"/>
              <a:t>フォルダ名みたいなもの</a:t>
            </a:r>
            <a:endParaRPr lang="en-US" altLang="ja-JP" sz="3200" dirty="0" smtClean="0"/>
          </a:p>
          <a:p>
            <a:pPr marL="457200" indent="-457200">
              <a:lnSpc>
                <a:spcPct val="150000"/>
              </a:lnSpc>
              <a:buFont typeface="Arial"/>
              <a:buChar char="•"/>
            </a:pPr>
            <a:r>
              <a:rPr lang="ja-JP" altLang="en-US" sz="3200" dirty="0" smtClean="0"/>
              <a:t>この</a:t>
            </a:r>
            <a:r>
              <a:rPr lang="en-US" altLang="ja-JP" sz="3200" dirty="0" smtClean="0"/>
              <a:t>Web</a:t>
            </a:r>
            <a:r>
              <a:rPr lang="ja-JP" altLang="en-US" sz="3200" dirty="0" smtClean="0"/>
              <a:t>サイトが一目で分かる名前だと</a:t>
            </a:r>
            <a:r>
              <a:rPr lang="en-US" altLang="ja-JP" sz="3200" dirty="0" smtClean="0"/>
              <a:t/>
            </a:r>
            <a:br>
              <a:rPr lang="en-US" altLang="ja-JP" sz="3200" dirty="0" smtClean="0"/>
            </a:br>
            <a:r>
              <a:rPr lang="ja-JP" altLang="en-US" sz="3200" dirty="0" smtClean="0"/>
              <a:t>非常に良い</a:t>
            </a:r>
            <a:endParaRPr lang="en-US" altLang="ja-JP" sz="3200" dirty="0" smtClean="0"/>
          </a:p>
        </p:txBody>
      </p:sp>
      <p:pic>
        <p:nvPicPr>
          <p:cNvPr id="3" name="図 2" descr="スクリーンショット 2016-05-31 19.56.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761" y="1416047"/>
            <a:ext cx="7066479" cy="2055283"/>
          </a:xfrm>
          <a:prstGeom prst="rect">
            <a:avLst/>
          </a:prstGeom>
        </p:spPr>
      </p:pic>
    </p:spTree>
    <p:extLst>
      <p:ext uri="{BB962C8B-B14F-4D97-AF65-F5344CB8AC3E}">
        <p14:creationId xmlns:p14="http://schemas.microsoft.com/office/powerpoint/2010/main" val="2692417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pic>
        <p:nvPicPr>
          <p:cNvPr id="4" name="図 3" descr="スクリーンショット 2016-05-31 19.47.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088" y="795868"/>
            <a:ext cx="3093912" cy="6062132"/>
          </a:xfrm>
          <a:prstGeom prst="rect">
            <a:avLst/>
          </a:prstGeom>
        </p:spPr>
      </p:pic>
      <p:sp>
        <p:nvSpPr>
          <p:cNvPr id="5" name="テキスト ボックス 4"/>
          <p:cNvSpPr txBox="1"/>
          <p:nvPr/>
        </p:nvSpPr>
        <p:spPr>
          <a:xfrm>
            <a:off x="660400" y="1337732"/>
            <a:ext cx="6485466" cy="5012267"/>
          </a:xfrm>
          <a:prstGeom prst="rect">
            <a:avLst/>
          </a:prstGeom>
        </p:spPr>
        <p:txBody>
          <a:bodyPr vert="horz" wrap="none" lIns="91440" tIns="45720" rIns="91440" bIns="45720" rtlCol="0" anchor="ctr">
            <a:normAutofit/>
          </a:bodyPr>
          <a:lstStyle/>
          <a:p>
            <a:pPr marL="457200" indent="-457200">
              <a:lnSpc>
                <a:spcPct val="200000"/>
              </a:lnSpc>
              <a:buFont typeface="Arial"/>
              <a:buChar char="•"/>
            </a:pPr>
            <a:r>
              <a:rPr kumimoji="1" lang="ja-JP" altLang="en-US" sz="3200" dirty="0" smtClean="0">
                <a:solidFill>
                  <a:srgbClr val="333333"/>
                </a:solidFill>
              </a:rPr>
              <a:t>アプリ名</a:t>
            </a:r>
            <a:endParaRPr kumimoji="1" lang="en-US" altLang="ja-JP" sz="3200" dirty="0" smtClean="0">
              <a:solidFill>
                <a:srgbClr val="333333"/>
              </a:solidFill>
            </a:endParaRPr>
          </a:p>
          <a:p>
            <a:pPr marL="457200" indent="-457200">
              <a:lnSpc>
                <a:spcPct val="200000"/>
              </a:lnSpc>
              <a:buFont typeface="Arial"/>
              <a:buChar char="•"/>
            </a:pPr>
            <a:r>
              <a:rPr lang="ja-JP" altLang="en-US" sz="3200" dirty="0" smtClean="0">
                <a:solidFill>
                  <a:srgbClr val="333333"/>
                </a:solidFill>
              </a:rPr>
              <a:t>サブスクリプション</a:t>
            </a:r>
            <a:endParaRPr lang="en-US" altLang="ja-JP" sz="3200" dirty="0" smtClean="0">
              <a:solidFill>
                <a:srgbClr val="333333"/>
              </a:solidFill>
            </a:endParaRPr>
          </a:p>
          <a:p>
            <a:pPr marL="457200" indent="-457200">
              <a:lnSpc>
                <a:spcPct val="200000"/>
              </a:lnSpc>
              <a:buFont typeface="Arial"/>
              <a:buChar char="•"/>
            </a:pPr>
            <a:r>
              <a:rPr kumimoji="1" lang="ja-JP" altLang="en-US" sz="3200" dirty="0" smtClean="0">
                <a:solidFill>
                  <a:srgbClr val="333333"/>
                </a:solidFill>
              </a:rPr>
              <a:t>リソース名</a:t>
            </a:r>
            <a:endParaRPr kumimoji="1" lang="en-US" altLang="ja-JP" sz="3200" dirty="0" smtClean="0">
              <a:solidFill>
                <a:srgbClr val="333333"/>
              </a:solidFill>
            </a:endParaRPr>
          </a:p>
          <a:p>
            <a:pPr marL="457200" indent="-457200">
              <a:lnSpc>
                <a:spcPct val="200000"/>
              </a:lnSpc>
              <a:buFont typeface="Arial"/>
              <a:buChar char="•"/>
            </a:pPr>
            <a:r>
              <a:rPr lang="en-US" altLang="ja-JP" sz="3200" dirty="0" smtClean="0">
                <a:solidFill>
                  <a:srgbClr val="333333"/>
                </a:solidFill>
              </a:rPr>
              <a:t>App Service </a:t>
            </a:r>
            <a:r>
              <a:rPr lang="ja-JP" altLang="en-US" sz="3200" dirty="0" smtClean="0">
                <a:solidFill>
                  <a:srgbClr val="333333"/>
                </a:solidFill>
              </a:rPr>
              <a:t>プラン</a:t>
            </a:r>
            <a:r>
              <a:rPr lang="en-US" altLang="ja-JP" sz="3200" dirty="0" smtClean="0">
                <a:solidFill>
                  <a:srgbClr val="333333"/>
                </a:solidFill>
              </a:rPr>
              <a:t>/</a:t>
            </a:r>
            <a:r>
              <a:rPr lang="ja-JP" altLang="en-US" sz="3200" dirty="0" smtClean="0">
                <a:solidFill>
                  <a:srgbClr val="333333"/>
                </a:solidFill>
              </a:rPr>
              <a:t>場所</a:t>
            </a:r>
            <a:endParaRPr kumimoji="1" lang="en-US" altLang="ja-JP" sz="3200" dirty="0" smtClean="0">
              <a:solidFill>
                <a:srgbClr val="333333"/>
              </a:solidFill>
            </a:endParaRPr>
          </a:p>
          <a:p>
            <a:pPr marL="914400" lvl="1" indent="-457200">
              <a:lnSpc>
                <a:spcPct val="200000"/>
              </a:lnSpc>
              <a:buFont typeface="Arial"/>
              <a:buChar char="•"/>
            </a:pPr>
            <a:endParaRPr kumimoji="1" lang="ja-JP" altLang="en-US" sz="3200" dirty="0" smtClean="0">
              <a:solidFill>
                <a:srgbClr val="333333"/>
              </a:solidFill>
            </a:endParaRPr>
          </a:p>
        </p:txBody>
      </p:sp>
    </p:spTree>
    <p:extLst>
      <p:ext uri="{BB962C8B-B14F-4D97-AF65-F5344CB8AC3E}">
        <p14:creationId xmlns:p14="http://schemas.microsoft.com/office/powerpoint/2010/main" val="2062886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Microsoft Azure</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602511" y="1155701"/>
            <a:ext cx="10979895" cy="4970467"/>
          </a:xfrm>
        </p:spPr>
        <p:txBody>
          <a:bodyPr>
            <a:normAutofit/>
          </a:bodyPr>
          <a:lstStyle/>
          <a:p>
            <a:pPr lvl="1">
              <a:lnSpc>
                <a:spcPct val="200000"/>
              </a:lnSpc>
              <a:buFont typeface="Wingdings" charset="2"/>
              <a:buChar char="l"/>
            </a:pPr>
            <a:r>
              <a:rPr kumimoji="1" lang="en-US" altLang="ja-JP" sz="3600" dirty="0" smtClean="0"/>
              <a:t>Microsoft</a:t>
            </a:r>
            <a:r>
              <a:rPr lang="ja-JP" altLang="en-US" sz="3600" dirty="0" smtClean="0"/>
              <a:t>のサービス</a:t>
            </a:r>
            <a:endParaRPr kumimoji="1" lang="en-US" altLang="ja-JP" sz="3600" dirty="0" smtClean="0"/>
          </a:p>
          <a:p>
            <a:pPr lvl="1">
              <a:lnSpc>
                <a:spcPct val="200000"/>
              </a:lnSpc>
              <a:buFont typeface="Wingdings" charset="2"/>
              <a:buChar char="l"/>
            </a:pPr>
            <a:r>
              <a:rPr lang="ja-JP" altLang="en-US" sz="3600" dirty="0" smtClean="0"/>
              <a:t>“りんな”</a:t>
            </a:r>
            <a:r>
              <a:rPr kumimoji="1" lang="ja-JP" altLang="en-US" sz="3600" dirty="0" smtClean="0"/>
              <a:t>を支えているサービスだったりするよ</a:t>
            </a:r>
            <a:endParaRPr lang="en-US" altLang="ja-JP" sz="3600" dirty="0"/>
          </a:p>
          <a:p>
            <a:pPr lvl="1">
              <a:lnSpc>
                <a:spcPct val="200000"/>
              </a:lnSpc>
              <a:buFont typeface="Wingdings" charset="2"/>
              <a:buChar char="l"/>
            </a:pPr>
            <a:r>
              <a:rPr lang="ja-JP" altLang="en-US" sz="3600" dirty="0" smtClean="0"/>
              <a:t>大きく分けて３種類</a:t>
            </a:r>
            <a:endParaRPr lang="en-US" altLang="ja-JP" sz="3600" dirty="0" smtClean="0"/>
          </a:p>
        </p:txBody>
      </p:sp>
    </p:spTree>
    <p:extLst>
      <p:ext uri="{BB962C8B-B14F-4D97-AF65-F5344CB8AC3E}">
        <p14:creationId xmlns:p14="http://schemas.microsoft.com/office/powerpoint/2010/main" val="1752706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pic>
        <p:nvPicPr>
          <p:cNvPr id="4" name="図 3" descr="スクリーンショット 2016-05-31 19.47.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088" y="795868"/>
            <a:ext cx="3093912" cy="6062132"/>
          </a:xfrm>
          <a:prstGeom prst="rect">
            <a:avLst/>
          </a:prstGeom>
        </p:spPr>
      </p:pic>
      <p:sp>
        <p:nvSpPr>
          <p:cNvPr id="5" name="テキスト ボックス 4"/>
          <p:cNvSpPr txBox="1"/>
          <p:nvPr/>
        </p:nvSpPr>
        <p:spPr>
          <a:xfrm>
            <a:off x="660400" y="1337732"/>
            <a:ext cx="6485466" cy="5012267"/>
          </a:xfrm>
          <a:prstGeom prst="rect">
            <a:avLst/>
          </a:prstGeom>
        </p:spPr>
        <p:txBody>
          <a:bodyPr vert="horz" wrap="none" lIns="91440" tIns="45720" rIns="91440" bIns="45720" rtlCol="0" anchor="ctr">
            <a:normAutofit/>
          </a:bodyPr>
          <a:lstStyle/>
          <a:p>
            <a:pPr marL="457200" indent="-457200">
              <a:lnSpc>
                <a:spcPct val="200000"/>
              </a:lnSpc>
              <a:buFont typeface="Arial"/>
              <a:buChar char="•"/>
            </a:pPr>
            <a:r>
              <a:rPr kumimoji="1" lang="ja-JP" altLang="en-US" sz="3200" dirty="0" smtClean="0"/>
              <a:t>アプリ名</a:t>
            </a:r>
            <a:endParaRPr kumimoji="1" lang="en-US" altLang="ja-JP" sz="3200" dirty="0" smtClean="0"/>
          </a:p>
          <a:p>
            <a:pPr marL="457200" indent="-457200">
              <a:lnSpc>
                <a:spcPct val="200000"/>
              </a:lnSpc>
              <a:buFont typeface="Arial"/>
              <a:buChar char="•"/>
            </a:pPr>
            <a:r>
              <a:rPr lang="ja-JP" altLang="en-US" sz="3200" dirty="0" smtClean="0"/>
              <a:t>サブスクリプション</a:t>
            </a:r>
            <a:endParaRPr lang="en-US" altLang="ja-JP" sz="3200" dirty="0" smtClean="0"/>
          </a:p>
          <a:p>
            <a:pPr marL="457200" indent="-457200">
              <a:lnSpc>
                <a:spcPct val="200000"/>
              </a:lnSpc>
              <a:buFont typeface="Arial"/>
              <a:buChar char="•"/>
            </a:pPr>
            <a:r>
              <a:rPr kumimoji="1" lang="ja-JP" altLang="en-US" sz="3200" dirty="0" smtClean="0"/>
              <a:t>リソース名</a:t>
            </a:r>
            <a:endParaRPr kumimoji="1" lang="en-US" altLang="ja-JP" sz="3200" dirty="0" smtClean="0"/>
          </a:p>
          <a:p>
            <a:pPr marL="457200" indent="-457200">
              <a:lnSpc>
                <a:spcPct val="200000"/>
              </a:lnSpc>
              <a:buFont typeface="Arial"/>
              <a:buChar char="•"/>
            </a:pPr>
            <a:r>
              <a:rPr lang="en-US" altLang="ja-JP" sz="3200" dirty="0" smtClean="0">
                <a:solidFill>
                  <a:srgbClr val="FF0000"/>
                </a:solidFill>
              </a:rPr>
              <a:t>App Service </a:t>
            </a:r>
            <a:r>
              <a:rPr lang="ja-JP" altLang="en-US" sz="3200" dirty="0" smtClean="0">
                <a:solidFill>
                  <a:srgbClr val="FF0000"/>
                </a:solidFill>
              </a:rPr>
              <a:t>プラン</a:t>
            </a:r>
            <a:r>
              <a:rPr lang="en-US" altLang="ja-JP" sz="3200" dirty="0" smtClean="0">
                <a:solidFill>
                  <a:srgbClr val="FF0000"/>
                </a:solidFill>
              </a:rPr>
              <a:t>/</a:t>
            </a:r>
            <a:r>
              <a:rPr lang="ja-JP" altLang="en-US" sz="3200" dirty="0" smtClean="0">
                <a:solidFill>
                  <a:srgbClr val="FF0000"/>
                </a:solidFill>
              </a:rPr>
              <a:t>場所</a:t>
            </a:r>
            <a:endParaRPr kumimoji="1" lang="en-US" altLang="ja-JP" sz="3200" dirty="0" smtClean="0">
              <a:solidFill>
                <a:srgbClr val="FF0000"/>
              </a:solidFill>
            </a:endParaRPr>
          </a:p>
          <a:p>
            <a:pPr marL="914400" lvl="1" indent="-457200">
              <a:lnSpc>
                <a:spcPct val="200000"/>
              </a:lnSpc>
              <a:buFont typeface="Arial"/>
              <a:buChar char="•"/>
            </a:pPr>
            <a:endParaRPr kumimoji="1" lang="ja-JP" altLang="en-US" sz="3200" dirty="0" smtClean="0"/>
          </a:p>
        </p:txBody>
      </p:sp>
    </p:spTree>
    <p:extLst>
      <p:ext uri="{BB962C8B-B14F-4D97-AF65-F5344CB8AC3E}">
        <p14:creationId xmlns:p14="http://schemas.microsoft.com/office/powerpoint/2010/main" val="3162316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App Service</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pic>
        <p:nvPicPr>
          <p:cNvPr id="5" name="図 4" descr="App Servic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1915" y="3251368"/>
            <a:ext cx="1260000" cy="1260000"/>
          </a:xfrm>
          <a:prstGeom prst="rect">
            <a:avLst/>
          </a:prstGeom>
        </p:spPr>
      </p:pic>
      <p:pic>
        <p:nvPicPr>
          <p:cNvPr id="6" name="図 5" descr="Web App (was Website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9174" y="1123460"/>
            <a:ext cx="899999" cy="899999"/>
          </a:xfrm>
          <a:prstGeom prst="rect">
            <a:avLst/>
          </a:prstGeom>
        </p:spPr>
      </p:pic>
      <p:pic>
        <p:nvPicPr>
          <p:cNvPr id="7" name="図 6" descr="Mobile App (was Mobile Service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9174" y="2665338"/>
            <a:ext cx="899999" cy="899999"/>
          </a:xfrm>
          <a:prstGeom prst="rect">
            <a:avLst/>
          </a:prstGeom>
        </p:spPr>
      </p:pic>
      <p:pic>
        <p:nvPicPr>
          <p:cNvPr id="8" name="図 7" descr="API App.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9174" y="4148692"/>
            <a:ext cx="899999" cy="899999"/>
          </a:xfrm>
          <a:prstGeom prst="rect">
            <a:avLst/>
          </a:prstGeom>
        </p:spPr>
      </p:pic>
      <p:pic>
        <p:nvPicPr>
          <p:cNvPr id="9" name="図 8" descr="Logic App.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9174" y="5661308"/>
            <a:ext cx="899999" cy="899999"/>
          </a:xfrm>
          <a:prstGeom prst="rect">
            <a:avLst/>
          </a:prstGeom>
        </p:spPr>
      </p:pic>
      <p:sp>
        <p:nvSpPr>
          <p:cNvPr id="10" name="テキスト ボックス 9"/>
          <p:cNvSpPr txBox="1"/>
          <p:nvPr/>
        </p:nvSpPr>
        <p:spPr>
          <a:xfrm>
            <a:off x="2627338" y="1116255"/>
            <a:ext cx="1393372" cy="914400"/>
          </a:xfrm>
          <a:prstGeom prst="rect">
            <a:avLst/>
          </a:prstGeom>
        </p:spPr>
        <p:txBody>
          <a:bodyPr vert="horz" wrap="none" lIns="91440" tIns="45720" rIns="91440" bIns="45720" rtlCol="0" anchor="ctr">
            <a:normAutofit/>
          </a:bodyPr>
          <a:lstStyle/>
          <a:p>
            <a:r>
              <a:rPr lang="en-US" altLang="ja-JP" sz="3200" dirty="0"/>
              <a:t>Web App</a:t>
            </a:r>
            <a:endParaRPr kumimoji="1" lang="ja-JP" altLang="en-US" sz="3200" dirty="0" smtClean="0"/>
          </a:p>
        </p:txBody>
      </p:sp>
      <p:sp>
        <p:nvSpPr>
          <p:cNvPr id="13" name="テキスト ボックス 12"/>
          <p:cNvSpPr txBox="1"/>
          <p:nvPr/>
        </p:nvSpPr>
        <p:spPr>
          <a:xfrm>
            <a:off x="2627338" y="2658132"/>
            <a:ext cx="1393372" cy="914400"/>
          </a:xfrm>
          <a:prstGeom prst="rect">
            <a:avLst/>
          </a:prstGeom>
        </p:spPr>
        <p:txBody>
          <a:bodyPr vert="horz" wrap="none" lIns="91440" tIns="45720" rIns="91440" bIns="45720" rtlCol="0" anchor="ctr">
            <a:normAutofit/>
          </a:bodyPr>
          <a:lstStyle/>
          <a:p>
            <a:r>
              <a:rPr lang="en-US" altLang="ja-JP" sz="3200" dirty="0" smtClean="0"/>
              <a:t>Mobile Apps</a:t>
            </a:r>
            <a:endParaRPr kumimoji="1" lang="ja-JP" altLang="en-US" sz="3200" dirty="0" smtClean="0"/>
          </a:p>
        </p:txBody>
      </p:sp>
      <p:sp>
        <p:nvSpPr>
          <p:cNvPr id="14" name="テキスト ボックス 13"/>
          <p:cNvSpPr txBox="1"/>
          <p:nvPr/>
        </p:nvSpPr>
        <p:spPr>
          <a:xfrm>
            <a:off x="2627338" y="4098987"/>
            <a:ext cx="1393372" cy="914400"/>
          </a:xfrm>
          <a:prstGeom prst="rect">
            <a:avLst/>
          </a:prstGeom>
        </p:spPr>
        <p:txBody>
          <a:bodyPr vert="horz" wrap="none" lIns="91440" tIns="45720" rIns="91440" bIns="45720" rtlCol="0" anchor="ctr">
            <a:normAutofit/>
          </a:bodyPr>
          <a:lstStyle/>
          <a:p>
            <a:r>
              <a:rPr lang="en-US" altLang="ja-JP" sz="3200" dirty="0" smtClean="0"/>
              <a:t>API Apps</a:t>
            </a:r>
            <a:endParaRPr kumimoji="1" lang="ja-JP" altLang="en-US" sz="3200" dirty="0" smtClean="0"/>
          </a:p>
        </p:txBody>
      </p:sp>
      <p:sp>
        <p:nvSpPr>
          <p:cNvPr id="15" name="テキスト ボックス 14"/>
          <p:cNvSpPr txBox="1"/>
          <p:nvPr/>
        </p:nvSpPr>
        <p:spPr>
          <a:xfrm>
            <a:off x="2627338" y="5654103"/>
            <a:ext cx="1393372" cy="914400"/>
          </a:xfrm>
          <a:prstGeom prst="rect">
            <a:avLst/>
          </a:prstGeom>
        </p:spPr>
        <p:txBody>
          <a:bodyPr vert="horz" wrap="none" lIns="91440" tIns="45720" rIns="91440" bIns="45720" rtlCol="0" anchor="ctr">
            <a:normAutofit/>
          </a:bodyPr>
          <a:lstStyle/>
          <a:p>
            <a:r>
              <a:rPr lang="en-US" altLang="ja-JP" sz="3200" dirty="0" smtClean="0"/>
              <a:t>Logic Apps</a:t>
            </a:r>
            <a:endParaRPr kumimoji="1" lang="ja-JP" altLang="en-US" sz="3200" dirty="0" smtClean="0"/>
          </a:p>
        </p:txBody>
      </p:sp>
      <p:sp>
        <p:nvSpPr>
          <p:cNvPr id="18" name="テキスト ボックス 17"/>
          <p:cNvSpPr txBox="1"/>
          <p:nvPr/>
        </p:nvSpPr>
        <p:spPr>
          <a:xfrm>
            <a:off x="8582515" y="3424168"/>
            <a:ext cx="1393372" cy="914400"/>
          </a:xfrm>
          <a:prstGeom prst="rect">
            <a:avLst/>
          </a:prstGeom>
        </p:spPr>
        <p:txBody>
          <a:bodyPr vert="horz" wrap="none" lIns="91440" tIns="45720" rIns="91440" bIns="45720" rtlCol="0" anchor="ctr">
            <a:normAutofit/>
          </a:bodyPr>
          <a:lstStyle/>
          <a:p>
            <a:r>
              <a:rPr kumimoji="1" lang="en-US" altLang="ja-JP" sz="3200" dirty="0" smtClean="0"/>
              <a:t>App</a:t>
            </a:r>
            <a:r>
              <a:rPr lang="en-US" altLang="ja-JP" sz="3200" dirty="0"/>
              <a:t> </a:t>
            </a:r>
            <a:r>
              <a:rPr lang="en-US" altLang="ja-JP" sz="3200" dirty="0" smtClean="0"/>
              <a:t>Service</a:t>
            </a:r>
            <a:endParaRPr kumimoji="1" lang="ja-JP" altLang="en-US" sz="3200" dirty="0" smtClean="0"/>
          </a:p>
        </p:txBody>
      </p:sp>
      <p:sp>
        <p:nvSpPr>
          <p:cNvPr id="16" name="右中かっこ 15"/>
          <p:cNvSpPr/>
          <p:nvPr/>
        </p:nvSpPr>
        <p:spPr>
          <a:xfrm>
            <a:off x="4920895" y="1323089"/>
            <a:ext cx="1403997" cy="5186500"/>
          </a:xfrm>
          <a:prstGeom prst="rightBrace">
            <a:avLst/>
          </a:prstGeom>
          <a:ln>
            <a:solidFill>
              <a:srgbClr val="0078D7"/>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kumimoji="1" lang="ja-JP" altLang="en-US">
              <a:solidFill>
                <a:srgbClr val="0078D7"/>
              </a:solidFill>
            </a:endParaRPr>
          </a:p>
        </p:txBody>
      </p:sp>
    </p:spTree>
    <p:extLst>
      <p:ext uri="{BB962C8B-B14F-4D97-AF65-F5344CB8AC3E}">
        <p14:creationId xmlns:p14="http://schemas.microsoft.com/office/powerpoint/2010/main" val="1833151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新しくプロジェクトを作る</a:t>
            </a:r>
            <a:endParaRPr kumimoji="1" lang="ja-JP" altLang="en-US" dirty="0"/>
          </a:p>
        </p:txBody>
      </p:sp>
      <p:pic>
        <p:nvPicPr>
          <p:cNvPr id="4" name="図 3" descr="スクリーンショット_2016-05-31_23_32_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526" y="848871"/>
            <a:ext cx="7618949" cy="5958329"/>
          </a:xfrm>
          <a:prstGeom prst="rect">
            <a:avLst/>
          </a:prstGeom>
        </p:spPr>
      </p:pic>
    </p:spTree>
    <p:extLst>
      <p:ext uri="{BB962C8B-B14F-4D97-AF65-F5344CB8AC3E}">
        <p14:creationId xmlns:p14="http://schemas.microsoft.com/office/powerpoint/2010/main" val="1215859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新しくプロジェクトを作る</a:t>
            </a:r>
            <a:endParaRPr kumimoji="1" lang="ja-JP" altLang="en-US" dirty="0"/>
          </a:p>
        </p:txBody>
      </p:sp>
      <p:pic>
        <p:nvPicPr>
          <p:cNvPr id="3" name="図 2" descr="スクリーンショット 2016-06-02 21.28.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8472" y="790800"/>
            <a:ext cx="2973529" cy="6067201"/>
          </a:xfrm>
          <a:prstGeom prst="rect">
            <a:avLst/>
          </a:prstGeom>
        </p:spPr>
      </p:pic>
      <p:sp>
        <p:nvSpPr>
          <p:cNvPr id="5" name="テキスト ボックス 4"/>
          <p:cNvSpPr txBox="1"/>
          <p:nvPr/>
        </p:nvSpPr>
        <p:spPr>
          <a:xfrm>
            <a:off x="674670" y="1905066"/>
            <a:ext cx="6485466" cy="3838669"/>
          </a:xfrm>
          <a:prstGeom prst="rect">
            <a:avLst/>
          </a:prstGeom>
        </p:spPr>
        <p:txBody>
          <a:bodyPr vert="horz" wrap="none" lIns="91440" tIns="45720" rIns="91440" bIns="45720" rtlCol="0" anchor="ctr">
            <a:normAutofit/>
          </a:bodyPr>
          <a:lstStyle/>
          <a:p>
            <a:pPr marL="457200" indent="-457200">
              <a:lnSpc>
                <a:spcPct val="200000"/>
              </a:lnSpc>
              <a:buFont typeface="Arial"/>
              <a:buChar char="•"/>
            </a:pPr>
            <a:r>
              <a:rPr lang="en-US" altLang="ja-JP" sz="3200" dirty="0" smtClean="0">
                <a:solidFill>
                  <a:srgbClr val="333333"/>
                </a:solidFill>
              </a:rPr>
              <a:t>App Service </a:t>
            </a:r>
            <a:r>
              <a:rPr lang="ja-JP" altLang="en-US" sz="3200" dirty="0" smtClean="0">
                <a:solidFill>
                  <a:srgbClr val="333333"/>
                </a:solidFill>
              </a:rPr>
              <a:t>プラン</a:t>
            </a:r>
            <a:endParaRPr kumimoji="1" lang="en-US" altLang="ja-JP" sz="3200" dirty="0" smtClean="0">
              <a:solidFill>
                <a:srgbClr val="333333"/>
              </a:solidFill>
            </a:endParaRPr>
          </a:p>
          <a:p>
            <a:pPr marL="457200" indent="-457200">
              <a:lnSpc>
                <a:spcPct val="200000"/>
              </a:lnSpc>
              <a:buFont typeface="Arial"/>
              <a:buChar char="•"/>
            </a:pPr>
            <a:r>
              <a:rPr kumimoji="1" lang="ja-JP" altLang="en-US" sz="3200" dirty="0" smtClean="0">
                <a:solidFill>
                  <a:srgbClr val="333333"/>
                </a:solidFill>
              </a:rPr>
              <a:t>場所</a:t>
            </a:r>
            <a:endParaRPr kumimoji="1" lang="en-US" altLang="ja-JP" sz="3200" dirty="0" smtClean="0">
              <a:solidFill>
                <a:srgbClr val="333333"/>
              </a:solidFill>
            </a:endParaRPr>
          </a:p>
          <a:p>
            <a:pPr marL="457200" indent="-457200">
              <a:lnSpc>
                <a:spcPct val="200000"/>
              </a:lnSpc>
              <a:buFont typeface="Arial"/>
              <a:buChar char="•"/>
            </a:pPr>
            <a:r>
              <a:rPr lang="ja-JP" altLang="en-US" sz="3200" dirty="0" smtClean="0">
                <a:solidFill>
                  <a:srgbClr val="333333"/>
                </a:solidFill>
              </a:rPr>
              <a:t>価格レベル</a:t>
            </a:r>
            <a:endParaRPr kumimoji="1" lang="en-US" altLang="ja-JP" sz="3200" dirty="0" smtClean="0">
              <a:solidFill>
                <a:srgbClr val="333333"/>
              </a:solidFill>
            </a:endParaRPr>
          </a:p>
        </p:txBody>
      </p:sp>
    </p:spTree>
    <p:extLst>
      <p:ext uri="{BB962C8B-B14F-4D97-AF65-F5344CB8AC3E}">
        <p14:creationId xmlns:p14="http://schemas.microsoft.com/office/powerpoint/2010/main" val="1066524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新しくプロジェクトを作る</a:t>
            </a:r>
            <a:endParaRPr kumimoji="1" lang="ja-JP" altLang="en-US" dirty="0"/>
          </a:p>
        </p:txBody>
      </p:sp>
      <p:pic>
        <p:nvPicPr>
          <p:cNvPr id="3" name="図 2" descr="スクリーンショット 2016-06-02 21.28.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8472" y="790800"/>
            <a:ext cx="2973529" cy="6067201"/>
          </a:xfrm>
          <a:prstGeom prst="rect">
            <a:avLst/>
          </a:prstGeom>
        </p:spPr>
      </p:pic>
      <p:sp>
        <p:nvSpPr>
          <p:cNvPr id="5" name="テキスト ボックス 4"/>
          <p:cNvSpPr txBox="1"/>
          <p:nvPr/>
        </p:nvSpPr>
        <p:spPr>
          <a:xfrm>
            <a:off x="674670" y="1905066"/>
            <a:ext cx="6485466" cy="3838669"/>
          </a:xfrm>
          <a:prstGeom prst="rect">
            <a:avLst/>
          </a:prstGeom>
        </p:spPr>
        <p:txBody>
          <a:bodyPr vert="horz" wrap="none" lIns="91440" tIns="45720" rIns="91440" bIns="45720" rtlCol="0" anchor="ctr">
            <a:normAutofit/>
          </a:bodyPr>
          <a:lstStyle/>
          <a:p>
            <a:pPr marL="457200" indent="-457200">
              <a:lnSpc>
                <a:spcPct val="200000"/>
              </a:lnSpc>
              <a:buFont typeface="Arial"/>
              <a:buChar char="•"/>
            </a:pPr>
            <a:r>
              <a:rPr lang="en-US" altLang="ja-JP" sz="3200" dirty="0" smtClean="0">
                <a:solidFill>
                  <a:srgbClr val="FF0000"/>
                </a:solidFill>
              </a:rPr>
              <a:t>App Service </a:t>
            </a:r>
            <a:r>
              <a:rPr lang="ja-JP" altLang="en-US" sz="3200" dirty="0" smtClean="0">
                <a:solidFill>
                  <a:srgbClr val="FF0000"/>
                </a:solidFill>
              </a:rPr>
              <a:t>プラン</a:t>
            </a:r>
          </a:p>
          <a:p>
            <a:pPr marL="457200" indent="-457200">
              <a:lnSpc>
                <a:spcPct val="200000"/>
              </a:lnSpc>
              <a:buFont typeface="Arial"/>
              <a:buChar char="•"/>
            </a:pPr>
            <a:r>
              <a:rPr kumimoji="1" lang="ja-JP" altLang="en-US" sz="3200" dirty="0" smtClean="0">
                <a:solidFill>
                  <a:srgbClr val="333333"/>
                </a:solidFill>
              </a:rPr>
              <a:t>場所</a:t>
            </a:r>
            <a:endParaRPr kumimoji="1" lang="en-US" altLang="ja-JP" sz="3200" dirty="0" smtClean="0">
              <a:solidFill>
                <a:srgbClr val="333333"/>
              </a:solidFill>
            </a:endParaRPr>
          </a:p>
          <a:p>
            <a:pPr marL="457200" indent="-457200">
              <a:lnSpc>
                <a:spcPct val="200000"/>
              </a:lnSpc>
              <a:buFont typeface="Arial"/>
              <a:buChar char="•"/>
            </a:pPr>
            <a:r>
              <a:rPr lang="ja-JP" altLang="en-US" sz="3200" dirty="0" smtClean="0">
                <a:solidFill>
                  <a:srgbClr val="333333"/>
                </a:solidFill>
              </a:rPr>
              <a:t>価格レベル</a:t>
            </a:r>
            <a:endParaRPr kumimoji="1" lang="en-US" altLang="ja-JP" sz="3200" dirty="0" smtClean="0">
              <a:solidFill>
                <a:srgbClr val="333333"/>
              </a:solidFill>
            </a:endParaRPr>
          </a:p>
        </p:txBody>
      </p:sp>
    </p:spTree>
    <p:extLst>
      <p:ext uri="{BB962C8B-B14F-4D97-AF65-F5344CB8AC3E}">
        <p14:creationId xmlns:p14="http://schemas.microsoft.com/office/powerpoint/2010/main" val="2817288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新しくプロジェクトを作る</a:t>
            </a:r>
            <a:endParaRPr kumimoji="1" lang="ja-JP" altLang="en-US" dirty="0"/>
          </a:p>
        </p:txBody>
      </p:sp>
      <p:pic>
        <p:nvPicPr>
          <p:cNvPr id="3" name="図 2" descr="スクリーンショット 2016-06-02 21.28.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8472" y="790800"/>
            <a:ext cx="2973529" cy="6067201"/>
          </a:xfrm>
          <a:prstGeom prst="rect">
            <a:avLst/>
          </a:prstGeom>
        </p:spPr>
      </p:pic>
      <p:sp>
        <p:nvSpPr>
          <p:cNvPr id="5" name="テキスト ボックス 4"/>
          <p:cNvSpPr txBox="1"/>
          <p:nvPr/>
        </p:nvSpPr>
        <p:spPr>
          <a:xfrm>
            <a:off x="674670" y="1905066"/>
            <a:ext cx="6485466" cy="3838669"/>
          </a:xfrm>
          <a:prstGeom prst="rect">
            <a:avLst/>
          </a:prstGeom>
        </p:spPr>
        <p:txBody>
          <a:bodyPr vert="horz" wrap="none" lIns="91440" tIns="45720" rIns="91440" bIns="45720" rtlCol="0" anchor="ctr">
            <a:normAutofit/>
          </a:bodyPr>
          <a:lstStyle/>
          <a:p>
            <a:pPr marL="457200" indent="-457200">
              <a:lnSpc>
                <a:spcPct val="150000"/>
              </a:lnSpc>
              <a:buFont typeface="Arial"/>
              <a:buChar char="•"/>
            </a:pPr>
            <a:r>
              <a:rPr lang="en-US" altLang="ja-JP" sz="3200" dirty="0" smtClean="0">
                <a:solidFill>
                  <a:srgbClr val="FF0000"/>
                </a:solidFill>
              </a:rPr>
              <a:t>App Service </a:t>
            </a:r>
            <a:r>
              <a:rPr lang="ja-JP" altLang="en-US" sz="3200" dirty="0" smtClean="0">
                <a:solidFill>
                  <a:srgbClr val="FF0000"/>
                </a:solidFill>
              </a:rPr>
              <a:t>プラン</a:t>
            </a:r>
            <a:endParaRPr lang="en-US" altLang="ja-JP" sz="3200" dirty="0" smtClean="0">
              <a:solidFill>
                <a:srgbClr val="FF0000"/>
              </a:solidFill>
            </a:endParaRPr>
          </a:p>
          <a:p>
            <a:pPr>
              <a:lnSpc>
                <a:spcPct val="150000"/>
              </a:lnSpc>
            </a:pPr>
            <a:r>
              <a:rPr lang="en-US" altLang="ja-JP" sz="3200" dirty="0" smtClean="0">
                <a:solidFill>
                  <a:srgbClr val="333333"/>
                </a:solidFill>
              </a:rPr>
              <a:t>→</a:t>
            </a:r>
            <a:r>
              <a:rPr lang="ja-JP" altLang="en-US" sz="3200" dirty="0" smtClean="0">
                <a:solidFill>
                  <a:srgbClr val="333333"/>
                </a:solidFill>
              </a:rPr>
              <a:t>これが何に利用されているのか</a:t>
            </a:r>
            <a:r>
              <a:rPr lang="en-US" altLang="ja-JP" sz="3200" dirty="0" smtClean="0">
                <a:solidFill>
                  <a:srgbClr val="333333"/>
                </a:solidFill>
              </a:rPr>
              <a:t/>
            </a:r>
            <a:br>
              <a:rPr lang="en-US" altLang="ja-JP" sz="3200" dirty="0" smtClean="0">
                <a:solidFill>
                  <a:srgbClr val="333333"/>
                </a:solidFill>
              </a:rPr>
            </a:br>
            <a:r>
              <a:rPr lang="ja-JP" altLang="en-US" sz="3200" dirty="0" smtClean="0">
                <a:solidFill>
                  <a:srgbClr val="333333"/>
                </a:solidFill>
              </a:rPr>
              <a:t>　分かる</a:t>
            </a:r>
            <a:r>
              <a:rPr lang="ja-JP" altLang="en-US" sz="3200" dirty="0">
                <a:solidFill>
                  <a:srgbClr val="333333"/>
                </a:solidFill>
              </a:rPr>
              <a:t>形</a:t>
            </a:r>
            <a:r>
              <a:rPr lang="ja-JP" altLang="en-US" sz="3200" dirty="0" smtClean="0">
                <a:solidFill>
                  <a:srgbClr val="333333"/>
                </a:solidFill>
              </a:rPr>
              <a:t>で記入</a:t>
            </a:r>
            <a:r>
              <a:rPr lang="ja-JP" altLang="en-US" sz="3200" dirty="0">
                <a:solidFill>
                  <a:srgbClr val="333333"/>
                </a:solidFill>
              </a:rPr>
              <a:t>する</a:t>
            </a:r>
            <a:r>
              <a:rPr lang="ja-JP" altLang="en-US" sz="3200" dirty="0" smtClean="0">
                <a:solidFill>
                  <a:srgbClr val="333333"/>
                </a:solidFill>
              </a:rPr>
              <a:t>と非常に良い</a:t>
            </a:r>
            <a:endParaRPr lang="en-US" altLang="ja-JP" sz="3200" dirty="0">
              <a:solidFill>
                <a:srgbClr val="333333"/>
              </a:solidFill>
            </a:endParaRPr>
          </a:p>
          <a:p>
            <a:endParaRPr lang="ja-JP" altLang="en-US" sz="3200" dirty="0" smtClean="0">
              <a:solidFill>
                <a:srgbClr val="333333"/>
              </a:solidFill>
            </a:endParaRPr>
          </a:p>
        </p:txBody>
      </p:sp>
    </p:spTree>
    <p:extLst>
      <p:ext uri="{BB962C8B-B14F-4D97-AF65-F5344CB8AC3E}">
        <p14:creationId xmlns:p14="http://schemas.microsoft.com/office/powerpoint/2010/main" val="3717808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新しくプロジェクトを作る</a:t>
            </a:r>
            <a:endParaRPr kumimoji="1" lang="ja-JP" altLang="en-US" dirty="0"/>
          </a:p>
        </p:txBody>
      </p:sp>
      <p:pic>
        <p:nvPicPr>
          <p:cNvPr id="3" name="図 2" descr="スクリーンショット 2016-06-02 21.28.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8472" y="790800"/>
            <a:ext cx="2973529" cy="6067201"/>
          </a:xfrm>
          <a:prstGeom prst="rect">
            <a:avLst/>
          </a:prstGeom>
        </p:spPr>
      </p:pic>
      <p:sp>
        <p:nvSpPr>
          <p:cNvPr id="5" name="テキスト ボックス 4"/>
          <p:cNvSpPr txBox="1"/>
          <p:nvPr/>
        </p:nvSpPr>
        <p:spPr>
          <a:xfrm>
            <a:off x="674670" y="1905066"/>
            <a:ext cx="6485466" cy="3838669"/>
          </a:xfrm>
          <a:prstGeom prst="rect">
            <a:avLst/>
          </a:prstGeom>
        </p:spPr>
        <p:txBody>
          <a:bodyPr vert="horz" wrap="none" lIns="91440" tIns="45720" rIns="91440" bIns="45720" rtlCol="0" anchor="ctr">
            <a:normAutofit/>
          </a:bodyPr>
          <a:lstStyle/>
          <a:p>
            <a:pPr marL="457200" indent="-457200">
              <a:lnSpc>
                <a:spcPct val="200000"/>
              </a:lnSpc>
              <a:buFont typeface="Arial"/>
              <a:buChar char="•"/>
            </a:pPr>
            <a:r>
              <a:rPr lang="en-US" altLang="ja-JP" sz="3200" dirty="0" smtClean="0">
                <a:solidFill>
                  <a:srgbClr val="333333"/>
                </a:solidFill>
              </a:rPr>
              <a:t>App Service </a:t>
            </a:r>
            <a:r>
              <a:rPr lang="ja-JP" altLang="en-US" sz="3200" dirty="0" smtClean="0">
                <a:solidFill>
                  <a:srgbClr val="333333"/>
                </a:solidFill>
              </a:rPr>
              <a:t>プラン</a:t>
            </a:r>
            <a:endParaRPr kumimoji="1" lang="en-US" altLang="ja-JP" sz="3200" dirty="0" smtClean="0">
              <a:solidFill>
                <a:srgbClr val="333333"/>
              </a:solidFill>
            </a:endParaRPr>
          </a:p>
          <a:p>
            <a:pPr marL="457200" indent="-457200">
              <a:lnSpc>
                <a:spcPct val="200000"/>
              </a:lnSpc>
              <a:buFont typeface="Arial"/>
              <a:buChar char="•"/>
            </a:pPr>
            <a:r>
              <a:rPr kumimoji="1" lang="ja-JP" altLang="en-US" sz="3200" dirty="0" smtClean="0">
                <a:solidFill>
                  <a:srgbClr val="FF0000"/>
                </a:solidFill>
              </a:rPr>
              <a:t>場所</a:t>
            </a:r>
            <a:endParaRPr kumimoji="1" lang="en-US" altLang="ja-JP" sz="3200" dirty="0" smtClean="0">
              <a:solidFill>
                <a:srgbClr val="FF0000"/>
              </a:solidFill>
            </a:endParaRPr>
          </a:p>
          <a:p>
            <a:pPr marL="457200" indent="-457200">
              <a:lnSpc>
                <a:spcPct val="200000"/>
              </a:lnSpc>
              <a:buFont typeface="Arial"/>
              <a:buChar char="•"/>
            </a:pPr>
            <a:r>
              <a:rPr lang="ja-JP" altLang="en-US" sz="3200" dirty="0" smtClean="0">
                <a:solidFill>
                  <a:srgbClr val="333333"/>
                </a:solidFill>
              </a:rPr>
              <a:t>価格レベル</a:t>
            </a:r>
            <a:endParaRPr kumimoji="1" lang="en-US" altLang="ja-JP" sz="3200" dirty="0" smtClean="0">
              <a:solidFill>
                <a:srgbClr val="333333"/>
              </a:solidFill>
            </a:endParaRPr>
          </a:p>
        </p:txBody>
      </p:sp>
    </p:spTree>
    <p:extLst>
      <p:ext uri="{BB962C8B-B14F-4D97-AF65-F5344CB8AC3E}">
        <p14:creationId xmlns:p14="http://schemas.microsoft.com/office/powerpoint/2010/main" val="1288226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新しくプロジェクトを作る</a:t>
            </a:r>
            <a:endParaRPr kumimoji="1" lang="ja-JP" altLang="en-US" dirty="0"/>
          </a:p>
        </p:txBody>
      </p:sp>
      <p:pic>
        <p:nvPicPr>
          <p:cNvPr id="3" name="図 2" descr="スクリーンショット 2016-06-02 21.28.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8472" y="790800"/>
            <a:ext cx="2973529" cy="6067201"/>
          </a:xfrm>
          <a:prstGeom prst="rect">
            <a:avLst/>
          </a:prstGeom>
        </p:spPr>
      </p:pic>
      <p:sp>
        <p:nvSpPr>
          <p:cNvPr id="5" name="テキスト ボックス 4"/>
          <p:cNvSpPr txBox="1"/>
          <p:nvPr/>
        </p:nvSpPr>
        <p:spPr>
          <a:xfrm>
            <a:off x="674670" y="1905066"/>
            <a:ext cx="6485466" cy="3838669"/>
          </a:xfrm>
          <a:prstGeom prst="rect">
            <a:avLst/>
          </a:prstGeom>
        </p:spPr>
        <p:txBody>
          <a:bodyPr vert="horz" wrap="none" lIns="91440" tIns="45720" rIns="91440" bIns="45720" rtlCol="0" anchor="ctr">
            <a:normAutofit/>
          </a:bodyPr>
          <a:lstStyle/>
          <a:p>
            <a:pPr marL="457200" indent="-457200">
              <a:lnSpc>
                <a:spcPct val="150000"/>
              </a:lnSpc>
              <a:buFont typeface="Arial"/>
              <a:buChar char="•"/>
            </a:pPr>
            <a:r>
              <a:rPr lang="ja-JP" altLang="en-US" sz="3200" dirty="0" smtClean="0">
                <a:solidFill>
                  <a:srgbClr val="FF0000"/>
                </a:solidFill>
              </a:rPr>
              <a:t>場所</a:t>
            </a:r>
            <a:endParaRPr lang="en-US" altLang="ja-JP" sz="3200" dirty="0" smtClean="0">
              <a:solidFill>
                <a:srgbClr val="FF0000"/>
              </a:solidFill>
            </a:endParaRPr>
          </a:p>
          <a:p>
            <a:pPr>
              <a:lnSpc>
                <a:spcPct val="150000"/>
              </a:lnSpc>
            </a:pPr>
            <a:r>
              <a:rPr lang="en-US" altLang="ja-JP" sz="3200" dirty="0">
                <a:solidFill>
                  <a:srgbClr val="FF0000"/>
                </a:solidFill>
              </a:rPr>
              <a:t>	</a:t>
            </a:r>
            <a:r>
              <a:rPr lang="en-US" altLang="ja-JP" sz="3200" dirty="0" smtClean="0">
                <a:solidFill>
                  <a:srgbClr val="333333"/>
                </a:solidFill>
              </a:rPr>
              <a:t>→Japan West/East</a:t>
            </a:r>
            <a:r>
              <a:rPr lang="ja-JP" altLang="en-US" sz="3200" dirty="0" smtClean="0">
                <a:solidFill>
                  <a:srgbClr val="333333"/>
                </a:solidFill>
              </a:rPr>
              <a:t>を選択</a:t>
            </a:r>
          </a:p>
        </p:txBody>
      </p:sp>
    </p:spTree>
    <p:extLst>
      <p:ext uri="{BB962C8B-B14F-4D97-AF65-F5344CB8AC3E}">
        <p14:creationId xmlns:p14="http://schemas.microsoft.com/office/powerpoint/2010/main" val="3393146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新しくプロジェクトを作る</a:t>
            </a:r>
            <a:endParaRPr kumimoji="1" lang="ja-JP" altLang="en-US" dirty="0"/>
          </a:p>
        </p:txBody>
      </p:sp>
      <p:pic>
        <p:nvPicPr>
          <p:cNvPr id="3" name="図 2" descr="スクリーンショット 2016-06-02 21.28.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8472" y="790800"/>
            <a:ext cx="2973529" cy="6067201"/>
          </a:xfrm>
          <a:prstGeom prst="rect">
            <a:avLst/>
          </a:prstGeom>
        </p:spPr>
      </p:pic>
      <p:sp>
        <p:nvSpPr>
          <p:cNvPr id="5" name="テキスト ボックス 4"/>
          <p:cNvSpPr txBox="1"/>
          <p:nvPr/>
        </p:nvSpPr>
        <p:spPr>
          <a:xfrm>
            <a:off x="674670" y="1905066"/>
            <a:ext cx="6485466" cy="3838669"/>
          </a:xfrm>
          <a:prstGeom prst="rect">
            <a:avLst/>
          </a:prstGeom>
        </p:spPr>
        <p:txBody>
          <a:bodyPr vert="horz" wrap="none" lIns="91440" tIns="45720" rIns="91440" bIns="45720" rtlCol="0" anchor="ctr">
            <a:normAutofit/>
          </a:bodyPr>
          <a:lstStyle/>
          <a:p>
            <a:pPr marL="457200" indent="-457200">
              <a:lnSpc>
                <a:spcPct val="200000"/>
              </a:lnSpc>
              <a:buFont typeface="Arial"/>
              <a:buChar char="•"/>
            </a:pPr>
            <a:r>
              <a:rPr lang="en-US" altLang="ja-JP" sz="3200" dirty="0" smtClean="0">
                <a:solidFill>
                  <a:srgbClr val="333333"/>
                </a:solidFill>
              </a:rPr>
              <a:t>App Service </a:t>
            </a:r>
            <a:r>
              <a:rPr lang="ja-JP" altLang="en-US" sz="3200" dirty="0" smtClean="0">
                <a:solidFill>
                  <a:srgbClr val="333333"/>
                </a:solidFill>
              </a:rPr>
              <a:t>プラン</a:t>
            </a:r>
            <a:endParaRPr kumimoji="1" lang="en-US" altLang="ja-JP" sz="3200" dirty="0" smtClean="0">
              <a:solidFill>
                <a:srgbClr val="333333"/>
              </a:solidFill>
            </a:endParaRPr>
          </a:p>
          <a:p>
            <a:pPr marL="457200" indent="-457200">
              <a:lnSpc>
                <a:spcPct val="200000"/>
              </a:lnSpc>
              <a:buFont typeface="Arial"/>
              <a:buChar char="•"/>
            </a:pPr>
            <a:r>
              <a:rPr kumimoji="1" lang="ja-JP" altLang="en-US" sz="3200" dirty="0" smtClean="0">
                <a:solidFill>
                  <a:srgbClr val="333333"/>
                </a:solidFill>
              </a:rPr>
              <a:t>場所</a:t>
            </a:r>
            <a:endParaRPr kumimoji="1" lang="en-US" altLang="ja-JP" sz="3200" dirty="0" smtClean="0">
              <a:solidFill>
                <a:srgbClr val="333333"/>
              </a:solidFill>
            </a:endParaRPr>
          </a:p>
          <a:p>
            <a:pPr marL="457200" indent="-457200">
              <a:lnSpc>
                <a:spcPct val="200000"/>
              </a:lnSpc>
              <a:buFont typeface="Arial"/>
              <a:buChar char="•"/>
            </a:pPr>
            <a:r>
              <a:rPr lang="ja-JP" altLang="en-US" sz="3200" dirty="0" smtClean="0">
                <a:solidFill>
                  <a:srgbClr val="FF0000"/>
                </a:solidFill>
              </a:rPr>
              <a:t>価格レベル</a:t>
            </a:r>
            <a:endParaRPr kumimoji="1" lang="en-US" altLang="ja-JP" sz="3200" dirty="0" smtClean="0">
              <a:solidFill>
                <a:srgbClr val="FF0000"/>
              </a:solidFill>
            </a:endParaRPr>
          </a:p>
        </p:txBody>
      </p:sp>
    </p:spTree>
    <p:extLst>
      <p:ext uri="{BB962C8B-B14F-4D97-AF65-F5344CB8AC3E}">
        <p14:creationId xmlns:p14="http://schemas.microsoft.com/office/powerpoint/2010/main" val="1207295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新しくプロジェクトを作る</a:t>
            </a:r>
            <a:endParaRPr kumimoji="1" lang="ja-JP" altLang="en-US" dirty="0"/>
          </a:p>
        </p:txBody>
      </p:sp>
      <p:pic>
        <p:nvPicPr>
          <p:cNvPr id="3" name="図 2" descr="スクリーンショット 2016-06-02 21.28.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8472" y="790800"/>
            <a:ext cx="2973529" cy="6067201"/>
          </a:xfrm>
          <a:prstGeom prst="rect">
            <a:avLst/>
          </a:prstGeom>
        </p:spPr>
      </p:pic>
      <p:sp>
        <p:nvSpPr>
          <p:cNvPr id="5" name="テキスト ボックス 4"/>
          <p:cNvSpPr txBox="1"/>
          <p:nvPr/>
        </p:nvSpPr>
        <p:spPr>
          <a:xfrm>
            <a:off x="674670" y="1905066"/>
            <a:ext cx="6485466" cy="3838669"/>
          </a:xfrm>
          <a:prstGeom prst="rect">
            <a:avLst/>
          </a:prstGeom>
        </p:spPr>
        <p:txBody>
          <a:bodyPr vert="horz" wrap="none" lIns="91440" tIns="45720" rIns="91440" bIns="45720" rtlCol="0" anchor="ctr">
            <a:normAutofit/>
          </a:bodyPr>
          <a:lstStyle/>
          <a:p>
            <a:pPr marL="457200" indent="-457200">
              <a:lnSpc>
                <a:spcPct val="150000"/>
              </a:lnSpc>
              <a:buFont typeface="Arial"/>
              <a:buChar char="•"/>
            </a:pPr>
            <a:r>
              <a:rPr lang="ja-JP" altLang="en-US" sz="3200" dirty="0" smtClean="0">
                <a:solidFill>
                  <a:srgbClr val="FF0000"/>
                </a:solidFill>
              </a:rPr>
              <a:t>価格レベル</a:t>
            </a:r>
            <a:endParaRPr lang="en-US" altLang="ja-JP" sz="3200" dirty="0" smtClean="0">
              <a:solidFill>
                <a:srgbClr val="FF0000"/>
              </a:solidFill>
            </a:endParaRPr>
          </a:p>
          <a:p>
            <a:pPr>
              <a:lnSpc>
                <a:spcPct val="150000"/>
              </a:lnSpc>
            </a:pPr>
            <a:r>
              <a:rPr lang="en-US" altLang="ja-JP" sz="3200" dirty="0">
                <a:solidFill>
                  <a:srgbClr val="FF0000"/>
                </a:solidFill>
              </a:rPr>
              <a:t>	</a:t>
            </a:r>
            <a:r>
              <a:rPr lang="en-US" altLang="ja-JP" sz="3200" dirty="0" smtClean="0">
                <a:solidFill>
                  <a:srgbClr val="333333"/>
                </a:solidFill>
              </a:rPr>
              <a:t>→</a:t>
            </a:r>
            <a:r>
              <a:rPr lang="ja-JP" altLang="en-US" sz="3200" dirty="0" smtClean="0">
                <a:solidFill>
                  <a:srgbClr val="333333"/>
                </a:solidFill>
              </a:rPr>
              <a:t>無料を選択</a:t>
            </a:r>
          </a:p>
        </p:txBody>
      </p:sp>
    </p:spTree>
    <p:extLst>
      <p:ext uri="{BB962C8B-B14F-4D97-AF65-F5344CB8AC3E}">
        <p14:creationId xmlns:p14="http://schemas.microsoft.com/office/powerpoint/2010/main" val="3717965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Microsoft Azure</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602511" y="1155701"/>
            <a:ext cx="10979895" cy="4970467"/>
          </a:xfrm>
        </p:spPr>
        <p:txBody>
          <a:bodyPr>
            <a:normAutofit/>
          </a:bodyPr>
          <a:lstStyle/>
          <a:p>
            <a:pPr lvl="1">
              <a:lnSpc>
                <a:spcPct val="200000"/>
              </a:lnSpc>
              <a:buFont typeface="Wingdings" charset="2"/>
              <a:buChar char="l"/>
            </a:pPr>
            <a:r>
              <a:rPr kumimoji="1" lang="en-US" altLang="ja-JP" sz="3600" dirty="0" smtClean="0">
                <a:solidFill>
                  <a:srgbClr val="FF0000"/>
                </a:solidFill>
              </a:rPr>
              <a:t>Microsoft</a:t>
            </a:r>
            <a:r>
              <a:rPr lang="ja-JP" altLang="en-US" sz="3600" dirty="0" smtClean="0">
                <a:solidFill>
                  <a:srgbClr val="FF0000"/>
                </a:solidFill>
              </a:rPr>
              <a:t>のサービス</a:t>
            </a:r>
            <a:endParaRPr kumimoji="1" lang="en-US" altLang="ja-JP" sz="3600" dirty="0" smtClean="0">
              <a:solidFill>
                <a:srgbClr val="FF0000"/>
              </a:solidFill>
            </a:endParaRPr>
          </a:p>
          <a:p>
            <a:pPr lvl="1">
              <a:lnSpc>
                <a:spcPct val="200000"/>
              </a:lnSpc>
              <a:buFont typeface="Wingdings" charset="2"/>
              <a:buChar char="l"/>
            </a:pPr>
            <a:r>
              <a:rPr lang="ja-JP" altLang="en-US" sz="3600" dirty="0" smtClean="0"/>
              <a:t>“りんな“</a:t>
            </a:r>
            <a:r>
              <a:rPr kumimoji="1" lang="ja-JP" altLang="en-US" sz="3600" dirty="0" smtClean="0"/>
              <a:t>を支えているサービスだったりするよ</a:t>
            </a:r>
            <a:endParaRPr lang="en-US" altLang="ja-JP" sz="3600" dirty="0"/>
          </a:p>
          <a:p>
            <a:pPr lvl="1">
              <a:lnSpc>
                <a:spcPct val="200000"/>
              </a:lnSpc>
              <a:buFont typeface="Wingdings" charset="2"/>
              <a:buChar char="l"/>
            </a:pPr>
            <a:r>
              <a:rPr lang="ja-JP" altLang="en-US" sz="3600" dirty="0" smtClean="0"/>
              <a:t>大きく分けて３種類</a:t>
            </a:r>
            <a:endParaRPr lang="en-US" altLang="ja-JP" sz="3600" dirty="0" smtClean="0"/>
          </a:p>
        </p:txBody>
      </p:sp>
    </p:spTree>
    <p:extLst>
      <p:ext uri="{BB962C8B-B14F-4D97-AF65-F5344CB8AC3E}">
        <p14:creationId xmlns:p14="http://schemas.microsoft.com/office/powerpoint/2010/main" val="11759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新しくプロジェクトを作る</a:t>
            </a:r>
            <a:endParaRPr kumimoji="1" lang="ja-JP" altLang="en-US" dirty="0"/>
          </a:p>
        </p:txBody>
      </p:sp>
      <p:pic>
        <p:nvPicPr>
          <p:cNvPr id="4" name="図 3" descr="スクリーンショット_2016-05-31_19_47_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1441" y="841866"/>
            <a:ext cx="4144829" cy="6001865"/>
          </a:xfrm>
          <a:prstGeom prst="rect">
            <a:avLst/>
          </a:prstGeom>
        </p:spPr>
      </p:pic>
      <p:sp>
        <p:nvSpPr>
          <p:cNvPr id="5" name="テキスト ボックス 4"/>
          <p:cNvSpPr txBox="1"/>
          <p:nvPr/>
        </p:nvSpPr>
        <p:spPr>
          <a:xfrm>
            <a:off x="2383100" y="2971800"/>
            <a:ext cx="3496169" cy="914400"/>
          </a:xfrm>
          <a:prstGeom prst="rect">
            <a:avLst/>
          </a:prstGeom>
        </p:spPr>
        <p:txBody>
          <a:bodyPr vert="horz" wrap="none" lIns="91440" tIns="45720" rIns="91440" bIns="45720" rtlCol="0" anchor="ctr">
            <a:noAutofit/>
          </a:bodyPr>
          <a:lstStyle/>
          <a:p>
            <a:r>
              <a:rPr lang="ja-JP" altLang="en-US" sz="5400" dirty="0" smtClean="0">
                <a:solidFill>
                  <a:srgbClr val="333333"/>
                </a:solidFill>
              </a:rPr>
              <a:t>設定完了！</a:t>
            </a:r>
            <a:endParaRPr kumimoji="1" lang="ja-JP" altLang="en-US" sz="5400" dirty="0" smtClean="0">
              <a:solidFill>
                <a:srgbClr val="333333"/>
              </a:solidFill>
            </a:endParaRPr>
          </a:p>
        </p:txBody>
      </p:sp>
    </p:spTree>
    <p:extLst>
      <p:ext uri="{BB962C8B-B14F-4D97-AF65-F5344CB8AC3E}">
        <p14:creationId xmlns:p14="http://schemas.microsoft.com/office/powerpoint/2010/main" val="3205704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とりあえず抑えておきたい機能</a:t>
            </a:r>
            <a:endParaRPr kumimoji="1" lang="ja-JP" altLang="en-US" dirty="0"/>
          </a:p>
        </p:txBody>
      </p:sp>
      <p:pic>
        <p:nvPicPr>
          <p:cNvPr id="3" name="図 2" descr="スクリーンショット 2016-06-03 23.22.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450" y="1352955"/>
            <a:ext cx="7531100" cy="4914900"/>
          </a:xfrm>
          <a:prstGeom prst="rect">
            <a:avLst/>
          </a:prstGeom>
        </p:spPr>
      </p:pic>
    </p:spTree>
    <p:extLst>
      <p:ext uri="{BB962C8B-B14F-4D97-AF65-F5344CB8AC3E}">
        <p14:creationId xmlns:p14="http://schemas.microsoft.com/office/powerpoint/2010/main" val="2022527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とりあえず抑えておきたい機能</a:t>
            </a:r>
            <a:endParaRPr kumimoji="1" lang="ja-JP" altLang="en-US" dirty="0"/>
          </a:p>
        </p:txBody>
      </p:sp>
      <p:pic>
        <p:nvPicPr>
          <p:cNvPr id="3" name="図 2" descr="スクリーンショット_2016-06-04_7_45_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4170"/>
            <a:ext cx="12192000" cy="6023830"/>
          </a:xfrm>
          <a:prstGeom prst="rect">
            <a:avLst/>
          </a:prstGeom>
        </p:spPr>
      </p:pic>
    </p:spTree>
    <p:extLst>
      <p:ext uri="{BB962C8B-B14F-4D97-AF65-F5344CB8AC3E}">
        <p14:creationId xmlns:p14="http://schemas.microsoft.com/office/powerpoint/2010/main" val="1547196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アプリケーションの設定</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コンテンツ プレースホルダー 2"/>
          <p:cNvSpPr>
            <a:spLocks noGrp="1"/>
          </p:cNvSpPr>
          <p:nvPr>
            <p:ph sz="half" idx="1"/>
          </p:nvPr>
        </p:nvSpPr>
        <p:spPr>
          <a:xfrm>
            <a:off x="602511" y="773761"/>
            <a:ext cx="10979895" cy="6084239"/>
          </a:xfrm>
        </p:spPr>
        <p:txBody>
          <a:bodyPr>
            <a:noAutofit/>
          </a:bodyPr>
          <a:lstStyle/>
          <a:p>
            <a:pPr>
              <a:lnSpc>
                <a:spcPct val="200000"/>
              </a:lnSpc>
            </a:pPr>
            <a:r>
              <a:rPr lang="en-US" altLang="en-US" sz="3600" dirty="0" smtClean="0"/>
              <a:t>何ができるの？</a:t>
            </a:r>
          </a:p>
          <a:p>
            <a:pPr lvl="1">
              <a:lnSpc>
                <a:spcPct val="200000"/>
              </a:lnSpc>
            </a:pPr>
            <a:r>
              <a:rPr lang="ja-JP" altLang="en-US" dirty="0" smtClean="0"/>
              <a:t>言語のバージョン管理</a:t>
            </a:r>
            <a:endParaRPr lang="en-US" altLang="ja-JP" dirty="0" smtClean="0"/>
          </a:p>
          <a:p>
            <a:pPr lvl="1">
              <a:lnSpc>
                <a:spcPct val="200000"/>
              </a:lnSpc>
            </a:pPr>
            <a:r>
              <a:rPr lang="en-US" altLang="en-US" dirty="0" smtClean="0"/>
              <a:t>.NET </a:t>
            </a:r>
            <a:r>
              <a:rPr lang="en-US" altLang="ja-JP" dirty="0" smtClean="0"/>
              <a:t>Framework</a:t>
            </a:r>
            <a:r>
              <a:rPr lang="ja-JP" altLang="en-US" dirty="0" smtClean="0"/>
              <a:t>，</a:t>
            </a:r>
            <a:r>
              <a:rPr lang="en-US" altLang="ja-JP" dirty="0" err="1" smtClean="0"/>
              <a:t>php</a:t>
            </a:r>
            <a:r>
              <a:rPr lang="en-US" altLang="en-US" dirty="0" smtClean="0"/>
              <a:t> </a:t>
            </a:r>
            <a:r>
              <a:rPr lang="en-US" altLang="ja-JP" dirty="0" smtClean="0"/>
              <a:t>←→ Java </a:t>
            </a:r>
            <a:r>
              <a:rPr lang="ja-JP" altLang="en-US" dirty="0" smtClean="0"/>
              <a:t>の切り替え</a:t>
            </a:r>
            <a:endParaRPr lang="en-US" altLang="ja-JP" dirty="0" smtClean="0"/>
          </a:p>
          <a:p>
            <a:pPr lvl="1">
              <a:lnSpc>
                <a:spcPct val="200000"/>
              </a:lnSpc>
            </a:pPr>
            <a:r>
              <a:rPr lang="ja-JP" altLang="en-US" dirty="0" smtClean="0"/>
              <a:t>ディレクトリ設定</a:t>
            </a:r>
            <a:endParaRPr lang="en-US" altLang="ja-JP" dirty="0" smtClean="0"/>
          </a:p>
          <a:p>
            <a:pPr lvl="1">
              <a:lnSpc>
                <a:spcPct val="200000"/>
              </a:lnSpc>
            </a:pPr>
            <a:endParaRPr lang="en-US" altLang="en-US" dirty="0" smtClean="0"/>
          </a:p>
        </p:txBody>
      </p:sp>
      <p:pic>
        <p:nvPicPr>
          <p:cNvPr id="10" name="図 9" descr="Web App (was Websit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98000"/>
            <a:ext cx="1116000" cy="1116000"/>
          </a:xfrm>
          <a:prstGeom prst="rect">
            <a:avLst/>
          </a:prstGeom>
        </p:spPr>
      </p:pic>
      <p:sp>
        <p:nvSpPr>
          <p:cNvPr id="3" name="テキスト ボックス 2"/>
          <p:cNvSpPr txBox="1"/>
          <p:nvPr/>
        </p:nvSpPr>
        <p:spPr>
          <a:xfrm>
            <a:off x="13487468" y="2817656"/>
            <a:ext cx="914400" cy="914400"/>
          </a:xfrm>
          <a:prstGeom prst="rect">
            <a:avLst/>
          </a:prstGeom>
        </p:spPr>
        <p:txBody>
          <a:bodyPr vert="horz" wrap="none" lIns="91440" tIns="45720" rIns="91440" bIns="45720" rtlCol="0" anchor="ctr">
            <a:normAutofit/>
          </a:bodyPr>
          <a:lstStyle/>
          <a:p>
            <a:endParaRPr kumimoji="1" lang="ja-JP" altLang="en-US" dirty="0" smtClean="0"/>
          </a:p>
        </p:txBody>
      </p:sp>
    </p:spTree>
    <p:extLst>
      <p:ext uri="{BB962C8B-B14F-4D97-AF65-F5344CB8AC3E}">
        <p14:creationId xmlns:p14="http://schemas.microsoft.com/office/powerpoint/2010/main" val="2707725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とりあえず抑えておきたい機能</a:t>
            </a:r>
            <a:endParaRPr kumimoji="1" lang="ja-JP" altLang="en-US" dirty="0"/>
          </a:p>
        </p:txBody>
      </p:sp>
      <p:pic>
        <p:nvPicPr>
          <p:cNvPr id="4" name="図 3" descr="スクリーンショット_2016-06-04_7_05_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1118"/>
            <a:ext cx="12192000" cy="5805714"/>
          </a:xfrm>
          <a:prstGeom prst="rect">
            <a:avLst/>
          </a:prstGeom>
        </p:spPr>
      </p:pic>
    </p:spTree>
    <p:extLst>
      <p:ext uri="{BB962C8B-B14F-4D97-AF65-F5344CB8AC3E}">
        <p14:creationId xmlns:p14="http://schemas.microsoft.com/office/powerpoint/2010/main" val="526790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Visual Studio Online</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コンテンツ プレースホルダー 2"/>
          <p:cNvSpPr>
            <a:spLocks noGrp="1"/>
          </p:cNvSpPr>
          <p:nvPr>
            <p:ph sz="half" idx="1"/>
          </p:nvPr>
        </p:nvSpPr>
        <p:spPr>
          <a:xfrm>
            <a:off x="602511" y="817558"/>
            <a:ext cx="10979895" cy="6040442"/>
          </a:xfrm>
        </p:spPr>
        <p:txBody>
          <a:bodyPr anchor="t">
            <a:noAutofit/>
          </a:bodyPr>
          <a:lstStyle/>
          <a:p>
            <a:pPr>
              <a:lnSpc>
                <a:spcPct val="150000"/>
              </a:lnSpc>
            </a:pPr>
            <a:r>
              <a:rPr lang="en-US" altLang="en-US" sz="3600" dirty="0" smtClean="0"/>
              <a:t>何ができるの？</a:t>
            </a:r>
          </a:p>
          <a:p>
            <a:pPr lvl="1">
              <a:lnSpc>
                <a:spcPct val="150000"/>
              </a:lnSpc>
            </a:pPr>
            <a:r>
              <a:rPr lang="ja-JP" altLang="en-US" dirty="0" smtClean="0"/>
              <a:t>ファイルのアップロード</a:t>
            </a:r>
            <a:endParaRPr lang="en-US" altLang="ja-JP" dirty="0"/>
          </a:p>
          <a:p>
            <a:pPr lvl="1">
              <a:lnSpc>
                <a:spcPct val="150000"/>
              </a:lnSpc>
            </a:pPr>
            <a:r>
              <a:rPr lang="ja-JP" altLang="en-US" dirty="0" smtClean="0"/>
              <a:t>コード編集</a:t>
            </a:r>
            <a:endParaRPr lang="en-US" altLang="ja-JP" dirty="0" smtClean="0"/>
          </a:p>
          <a:p>
            <a:pPr lvl="1">
              <a:lnSpc>
                <a:spcPct val="150000"/>
              </a:lnSpc>
            </a:pPr>
            <a:r>
              <a:rPr lang="ja-JP" altLang="en-US" dirty="0" smtClean="0"/>
              <a:t>ファイルの削除，フォルダ分け</a:t>
            </a:r>
            <a:endParaRPr lang="en-US" altLang="ja-JP" dirty="0" smtClean="0"/>
          </a:p>
        </p:txBody>
      </p:sp>
      <p:pic>
        <p:nvPicPr>
          <p:cNvPr id="10" name="図 9" descr="Web App (was Websit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98000"/>
            <a:ext cx="1116000" cy="1116000"/>
          </a:xfrm>
          <a:prstGeom prst="rect">
            <a:avLst/>
          </a:prstGeom>
        </p:spPr>
      </p:pic>
      <p:sp>
        <p:nvSpPr>
          <p:cNvPr id="3" name="テキスト ボックス 2"/>
          <p:cNvSpPr txBox="1"/>
          <p:nvPr/>
        </p:nvSpPr>
        <p:spPr>
          <a:xfrm>
            <a:off x="13487468" y="2817656"/>
            <a:ext cx="914400" cy="914400"/>
          </a:xfrm>
          <a:prstGeom prst="rect">
            <a:avLst/>
          </a:prstGeom>
        </p:spPr>
        <p:txBody>
          <a:bodyPr vert="horz" wrap="none" lIns="91440" tIns="45720" rIns="91440" bIns="45720" rtlCol="0" anchor="ctr">
            <a:normAutofit/>
          </a:bodyPr>
          <a:lstStyle/>
          <a:p>
            <a:endParaRPr kumimoji="1" lang="ja-JP" altLang="en-US" dirty="0" smtClean="0"/>
          </a:p>
        </p:txBody>
      </p:sp>
    </p:spTree>
    <p:extLst>
      <p:ext uri="{BB962C8B-B14F-4D97-AF65-F5344CB8AC3E}">
        <p14:creationId xmlns:p14="http://schemas.microsoft.com/office/powerpoint/2010/main" val="3992781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Visual Studio Online</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pic>
        <p:nvPicPr>
          <p:cNvPr id="10" name="図 9" descr="Web App (was Websit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98000"/>
            <a:ext cx="1116000" cy="1116000"/>
          </a:xfrm>
          <a:prstGeom prst="rect">
            <a:avLst/>
          </a:prstGeom>
        </p:spPr>
      </p:pic>
      <p:sp>
        <p:nvSpPr>
          <p:cNvPr id="3" name="テキスト ボックス 2"/>
          <p:cNvSpPr txBox="1"/>
          <p:nvPr/>
        </p:nvSpPr>
        <p:spPr>
          <a:xfrm>
            <a:off x="13487468" y="2817656"/>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11" name="テキスト ボックス 10"/>
          <p:cNvSpPr txBox="1"/>
          <p:nvPr/>
        </p:nvSpPr>
        <p:spPr>
          <a:xfrm>
            <a:off x="2554444" y="4700956"/>
            <a:ext cx="3809771" cy="914400"/>
          </a:xfrm>
          <a:prstGeom prst="rect">
            <a:avLst/>
          </a:prstGeom>
        </p:spPr>
        <p:txBody>
          <a:bodyPr vert="horz" wrap="none" lIns="91440" tIns="45720" rIns="91440" bIns="45720" rtlCol="0" anchor="ctr">
            <a:normAutofit/>
          </a:bodyPr>
          <a:lstStyle/>
          <a:p>
            <a:r>
              <a:rPr kumimoji="1" lang="en-US" altLang="ja-JP" sz="4400" dirty="0" smtClean="0">
                <a:solidFill>
                  <a:srgbClr val="333333"/>
                </a:solidFill>
              </a:rPr>
              <a:t>→ </a:t>
            </a:r>
            <a:r>
              <a:rPr kumimoji="1" lang="ja-JP" altLang="en-US" sz="4400" dirty="0" smtClean="0">
                <a:solidFill>
                  <a:srgbClr val="333333"/>
                </a:solidFill>
              </a:rPr>
              <a:t>全部ブラウザ上で出来る</a:t>
            </a:r>
          </a:p>
        </p:txBody>
      </p:sp>
      <p:sp>
        <p:nvSpPr>
          <p:cNvPr id="12" name="コンテンツ プレースホルダー 2"/>
          <p:cNvSpPr>
            <a:spLocks noGrp="1"/>
          </p:cNvSpPr>
          <p:nvPr>
            <p:ph sz="half" idx="1"/>
          </p:nvPr>
        </p:nvSpPr>
        <p:spPr>
          <a:xfrm>
            <a:off x="602511" y="817558"/>
            <a:ext cx="10979895" cy="6040442"/>
          </a:xfrm>
        </p:spPr>
        <p:txBody>
          <a:bodyPr anchor="t">
            <a:noAutofit/>
          </a:bodyPr>
          <a:lstStyle/>
          <a:p>
            <a:pPr>
              <a:lnSpc>
                <a:spcPct val="150000"/>
              </a:lnSpc>
            </a:pPr>
            <a:r>
              <a:rPr lang="en-US" altLang="en-US" sz="3600" dirty="0" smtClean="0"/>
              <a:t>何ができるの？</a:t>
            </a:r>
          </a:p>
          <a:p>
            <a:pPr lvl="1">
              <a:lnSpc>
                <a:spcPct val="150000"/>
              </a:lnSpc>
            </a:pPr>
            <a:r>
              <a:rPr lang="ja-JP" altLang="en-US" dirty="0" smtClean="0"/>
              <a:t>ファイルのアップロード</a:t>
            </a:r>
            <a:endParaRPr lang="en-US" altLang="ja-JP" dirty="0"/>
          </a:p>
          <a:p>
            <a:pPr lvl="1">
              <a:lnSpc>
                <a:spcPct val="150000"/>
              </a:lnSpc>
            </a:pPr>
            <a:r>
              <a:rPr lang="ja-JP" altLang="en-US" dirty="0" smtClean="0"/>
              <a:t>コード編集</a:t>
            </a:r>
            <a:endParaRPr lang="en-US" altLang="ja-JP" dirty="0" smtClean="0"/>
          </a:p>
          <a:p>
            <a:pPr lvl="1">
              <a:lnSpc>
                <a:spcPct val="150000"/>
              </a:lnSpc>
            </a:pPr>
            <a:r>
              <a:rPr lang="ja-JP" altLang="en-US" dirty="0" smtClean="0"/>
              <a:t>ファイルの削除，フォルダ分け</a:t>
            </a:r>
            <a:endParaRPr lang="en-US" altLang="ja-JP" dirty="0" smtClean="0"/>
          </a:p>
        </p:txBody>
      </p:sp>
    </p:spTree>
    <p:extLst>
      <p:ext uri="{BB962C8B-B14F-4D97-AF65-F5344CB8AC3E}">
        <p14:creationId xmlns:p14="http://schemas.microsoft.com/office/powerpoint/2010/main" val="1590317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さらに学ぶには</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37307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a:t>
            </a:r>
            <a:r>
              <a:rPr kumimoji="1" lang="en-US" altLang="ja-JP" dirty="0" smtClean="0"/>
              <a:t> </a:t>
            </a:r>
            <a:r>
              <a:rPr lang="en-US" altLang="ja-JP" dirty="0" smtClean="0"/>
              <a:t>– </a:t>
            </a:r>
            <a:r>
              <a:rPr lang="ja-JP" altLang="en-US" dirty="0" smtClean="0"/>
              <a:t>ドキュメントセンター編</a:t>
            </a:r>
            <a:endParaRPr kumimoji="1" lang="ja-JP" altLang="en-US" dirty="0"/>
          </a:p>
        </p:txBody>
      </p:sp>
      <p:sp>
        <p:nvSpPr>
          <p:cNvPr id="3" name="コンテンツ プレースホルダー 2"/>
          <p:cNvSpPr>
            <a:spLocks noGrp="1"/>
          </p:cNvSpPr>
          <p:nvPr>
            <p:ph sz="half" idx="1"/>
          </p:nvPr>
        </p:nvSpPr>
        <p:spPr/>
        <p:txBody>
          <a:bodyPr>
            <a:normAutofit/>
          </a:bodyPr>
          <a:lstStyle/>
          <a:p>
            <a:r>
              <a:rPr lang="ja-JP" altLang="en-US" sz="3600" dirty="0" smtClean="0"/>
              <a:t>ドキュメントセンター</a:t>
            </a:r>
            <a:endParaRPr lang="en-US" altLang="ja-JP" sz="3600" dirty="0" smtClean="0"/>
          </a:p>
          <a:p>
            <a:pPr lvl="1"/>
            <a:r>
              <a:rPr lang="ja-JP" altLang="en-US" sz="2400" dirty="0" smtClean="0"/>
              <a:t>サンプルコード、使用方法等詳しく解説してある公式サイト</a:t>
            </a:r>
            <a:endParaRPr lang="en-US" altLang="ja-JP" sz="2400" dirty="0" smtClean="0"/>
          </a:p>
          <a:p>
            <a:pPr lvl="1"/>
            <a:r>
              <a:rPr lang="ja-JP" altLang="en-US" sz="2400" dirty="0" smtClean="0"/>
              <a:t>わかりづらい部分も若干ある</a:t>
            </a:r>
            <a:endParaRPr lang="en-US" altLang="ja-JP" sz="2400" dirty="0" smtClean="0"/>
          </a:p>
          <a:p>
            <a:pPr lvl="1"/>
            <a:r>
              <a:rPr lang="ja-JP" altLang="en-US" sz="2400" dirty="0" smtClean="0"/>
              <a:t>量では一番</a:t>
            </a:r>
          </a:p>
          <a:p>
            <a:pPr lvl="1"/>
            <a:r>
              <a:rPr lang="en-US" altLang="ja-JP" sz="2400" dirty="0" smtClean="0"/>
              <a:t>https://</a:t>
            </a:r>
            <a:r>
              <a:rPr lang="en-US" altLang="ja-JP" sz="2400" dirty="0" err="1" smtClean="0"/>
              <a:t>azure.microsoft.com</a:t>
            </a:r>
            <a:r>
              <a:rPr lang="en-US" altLang="ja-JP" sz="2400" dirty="0" smtClean="0"/>
              <a:t>/</a:t>
            </a:r>
            <a:r>
              <a:rPr lang="en-US" altLang="ja-JP" sz="2400" dirty="0" err="1" smtClean="0"/>
              <a:t>ja-jp</a:t>
            </a:r>
            <a:r>
              <a:rPr lang="en-US" altLang="ja-JP" sz="2400" dirty="0" smtClean="0"/>
              <a:t>/documentation/</a:t>
            </a:r>
          </a:p>
          <a:p>
            <a:pPr lvl="1"/>
            <a:endParaRPr lang="en-US" altLang="ja-JP" dirty="0" smtClean="0"/>
          </a:p>
          <a:p>
            <a:endParaRPr lang="en-US" altLang="ja-JP" sz="3200" dirty="0"/>
          </a:p>
        </p:txBody>
      </p:sp>
    </p:spTree>
    <p:extLst>
      <p:ext uri="{BB962C8B-B14F-4D97-AF65-F5344CB8AC3E}">
        <p14:creationId xmlns:p14="http://schemas.microsoft.com/office/powerpoint/2010/main" val="3365925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a:t>
            </a:r>
            <a:r>
              <a:rPr kumimoji="1" lang="en-US" altLang="ja-JP" dirty="0" smtClean="0"/>
              <a:t> </a:t>
            </a:r>
            <a:r>
              <a:rPr lang="en-US" altLang="ja-JP" dirty="0" smtClean="0"/>
              <a:t>– </a:t>
            </a:r>
            <a:r>
              <a:rPr lang="ja-JP" altLang="en-US" dirty="0" smtClean="0"/>
              <a:t>ドキュメントセンター編</a:t>
            </a:r>
            <a:endParaRPr kumimoji="1" lang="ja-JP" altLang="en-US" dirty="0"/>
          </a:p>
        </p:txBody>
      </p:sp>
      <p:sp>
        <p:nvSpPr>
          <p:cNvPr id="3" name="コンテンツ プレースホルダー 2"/>
          <p:cNvSpPr>
            <a:spLocks noGrp="1"/>
          </p:cNvSpPr>
          <p:nvPr>
            <p:ph sz="half" idx="1"/>
          </p:nvPr>
        </p:nvSpPr>
        <p:spPr/>
        <p:txBody>
          <a:bodyPr>
            <a:normAutofit/>
          </a:bodyPr>
          <a:lstStyle/>
          <a:p>
            <a:pPr marL="609585" lvl="1" indent="0">
              <a:buNone/>
            </a:pPr>
            <a:endParaRPr lang="en-US" altLang="ja-JP" dirty="0" smtClean="0"/>
          </a:p>
          <a:p>
            <a:endParaRPr lang="en-US" altLang="ja-JP" sz="3200" dirty="0"/>
          </a:p>
        </p:txBody>
      </p:sp>
      <p:pic>
        <p:nvPicPr>
          <p:cNvPr id="4" name="図 3" descr="スクリーンショット_2016-06-05_7_48_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43" y="837924"/>
            <a:ext cx="10554115" cy="6020076"/>
          </a:xfrm>
          <a:prstGeom prst="rect">
            <a:avLst/>
          </a:prstGeom>
        </p:spPr>
      </p:pic>
    </p:spTree>
    <p:extLst>
      <p:ext uri="{BB962C8B-B14F-4D97-AF65-F5344CB8AC3E}">
        <p14:creationId xmlns:p14="http://schemas.microsoft.com/office/powerpoint/2010/main" val="3982684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世界各地に存在する</a:t>
            </a:r>
            <a:r>
              <a:rPr lang="ja-JP" altLang="en-US" dirty="0" smtClean="0"/>
              <a:t>地域</a:t>
            </a:r>
            <a:endParaRPr kumimoji="1" lang="ja-JP" altLang="en-US" dirty="0"/>
          </a:p>
        </p:txBody>
      </p:sp>
      <p:pic>
        <p:nvPicPr>
          <p:cNvPr id="4" name="図 3" descr="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747" y="1154203"/>
            <a:ext cx="7110519" cy="4119089"/>
          </a:xfrm>
          <a:prstGeom prst="rect">
            <a:avLst/>
          </a:prstGeom>
        </p:spPr>
      </p:pic>
      <p:sp>
        <p:nvSpPr>
          <p:cNvPr id="5" name="テキスト ボックス 4"/>
          <p:cNvSpPr txBox="1"/>
          <p:nvPr/>
        </p:nvSpPr>
        <p:spPr>
          <a:xfrm>
            <a:off x="4266260" y="5330975"/>
            <a:ext cx="3659480" cy="914400"/>
          </a:xfrm>
          <a:prstGeom prst="rect">
            <a:avLst/>
          </a:prstGeom>
        </p:spPr>
        <p:txBody>
          <a:bodyPr vert="horz" wrap="none" lIns="91440" tIns="45720" rIns="91440" bIns="45720" rtlCol="0" anchor="ctr">
            <a:normAutofit/>
          </a:bodyPr>
          <a:lstStyle/>
          <a:p>
            <a:r>
              <a:rPr lang="en-US" altLang="ja-JP" sz="3200" dirty="0" smtClean="0"/>
              <a:t>12</a:t>
            </a:r>
            <a:r>
              <a:rPr lang="ja-JP" altLang="en-US" sz="3200" dirty="0" smtClean="0"/>
              <a:t>ヶ国，</a:t>
            </a:r>
            <a:r>
              <a:rPr lang="en-US" altLang="ja-JP" sz="3200" dirty="0" smtClean="0"/>
              <a:t>32</a:t>
            </a:r>
            <a:r>
              <a:rPr lang="ja-JP" altLang="en-US" sz="3200" dirty="0" smtClean="0"/>
              <a:t>箇所</a:t>
            </a:r>
            <a:r>
              <a:rPr kumimoji="1" lang="ja-JP" altLang="en-US" sz="3200" dirty="0" smtClean="0"/>
              <a:t>に</a:t>
            </a:r>
            <a:r>
              <a:rPr kumimoji="1" lang="ja-JP" altLang="en-US" sz="3200" dirty="0" smtClean="0"/>
              <a:t>存在</a:t>
            </a:r>
          </a:p>
        </p:txBody>
      </p:sp>
      <p:sp>
        <p:nvSpPr>
          <p:cNvPr id="6" name="テキスト ボックス 5"/>
          <p:cNvSpPr txBox="1"/>
          <p:nvPr/>
        </p:nvSpPr>
        <p:spPr>
          <a:xfrm>
            <a:off x="6767531" y="5832329"/>
            <a:ext cx="914400" cy="914400"/>
          </a:xfrm>
          <a:prstGeom prst="rect">
            <a:avLst/>
          </a:prstGeom>
        </p:spPr>
        <p:txBody>
          <a:bodyPr vert="horz" wrap="none" lIns="91440" tIns="45720" rIns="91440" bIns="45720" rtlCol="0" anchor="ctr">
            <a:normAutofit/>
          </a:bodyPr>
          <a:lstStyle/>
          <a:p>
            <a:endParaRPr kumimoji="1" lang="ja-JP" altLang="en-US" dirty="0" smtClean="0"/>
          </a:p>
        </p:txBody>
      </p:sp>
    </p:spTree>
    <p:extLst>
      <p:ext uri="{BB962C8B-B14F-4D97-AF65-F5344CB8AC3E}">
        <p14:creationId xmlns:p14="http://schemas.microsoft.com/office/powerpoint/2010/main" val="2035825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a:t>
            </a:r>
            <a:r>
              <a:rPr kumimoji="1" lang="en-US" altLang="ja-JP" dirty="0" smtClean="0"/>
              <a:t> </a:t>
            </a:r>
            <a:r>
              <a:rPr lang="en-US" altLang="ja-JP" dirty="0" smtClean="0"/>
              <a:t>– </a:t>
            </a:r>
            <a:r>
              <a:rPr lang="ja-JP" altLang="en-US" dirty="0" smtClean="0"/>
              <a:t>ドキュメントセンター編</a:t>
            </a:r>
            <a:endParaRPr kumimoji="1" lang="ja-JP" altLang="en-US" dirty="0"/>
          </a:p>
        </p:txBody>
      </p:sp>
      <p:sp>
        <p:nvSpPr>
          <p:cNvPr id="3" name="コンテンツ プレースホルダー 2"/>
          <p:cNvSpPr>
            <a:spLocks noGrp="1"/>
          </p:cNvSpPr>
          <p:nvPr>
            <p:ph sz="half" idx="1"/>
          </p:nvPr>
        </p:nvSpPr>
        <p:spPr/>
        <p:txBody>
          <a:bodyPr>
            <a:normAutofit/>
          </a:bodyPr>
          <a:lstStyle/>
          <a:p>
            <a:pPr marL="609585" lvl="1" indent="0">
              <a:buNone/>
            </a:pPr>
            <a:endParaRPr lang="en-US" altLang="ja-JP" dirty="0" smtClean="0"/>
          </a:p>
          <a:p>
            <a:endParaRPr lang="en-US" altLang="ja-JP" sz="3200" dirty="0"/>
          </a:p>
        </p:txBody>
      </p:sp>
      <p:pic>
        <p:nvPicPr>
          <p:cNvPr id="5" name="図 4" descr="スクリーンショット_2016-06-05_11_52_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9748"/>
            <a:ext cx="12192000" cy="5118110"/>
          </a:xfrm>
          <a:prstGeom prst="rect">
            <a:avLst/>
          </a:prstGeom>
        </p:spPr>
      </p:pic>
    </p:spTree>
    <p:extLst>
      <p:ext uri="{BB962C8B-B14F-4D97-AF65-F5344CB8AC3E}">
        <p14:creationId xmlns:p14="http://schemas.microsoft.com/office/powerpoint/2010/main" val="2309030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a:t>
            </a:r>
            <a:r>
              <a:rPr kumimoji="1" lang="en-US" altLang="ja-JP" dirty="0" smtClean="0"/>
              <a:t> </a:t>
            </a:r>
            <a:r>
              <a:rPr lang="en-US" altLang="ja-JP" dirty="0" smtClean="0"/>
              <a:t>– </a:t>
            </a:r>
            <a:r>
              <a:rPr lang="ja-JP" altLang="en-US" dirty="0" smtClean="0"/>
              <a:t>ドキュメントセンター編</a:t>
            </a:r>
            <a:endParaRPr kumimoji="1" lang="ja-JP" altLang="en-US" dirty="0"/>
          </a:p>
        </p:txBody>
      </p:sp>
      <p:sp>
        <p:nvSpPr>
          <p:cNvPr id="3" name="コンテンツ プレースホルダー 2"/>
          <p:cNvSpPr>
            <a:spLocks noGrp="1"/>
          </p:cNvSpPr>
          <p:nvPr>
            <p:ph sz="half" idx="1"/>
          </p:nvPr>
        </p:nvSpPr>
        <p:spPr/>
        <p:txBody>
          <a:bodyPr>
            <a:normAutofit/>
          </a:bodyPr>
          <a:lstStyle/>
          <a:p>
            <a:pPr marL="609585" lvl="1" indent="0">
              <a:buNone/>
            </a:pPr>
            <a:endParaRPr lang="en-US" altLang="ja-JP" dirty="0" smtClean="0"/>
          </a:p>
          <a:p>
            <a:endParaRPr lang="en-US" altLang="ja-JP" sz="3200" dirty="0"/>
          </a:p>
        </p:txBody>
      </p:sp>
      <p:pic>
        <p:nvPicPr>
          <p:cNvPr id="4" name="図 3" descr="スクリーンショット_2016-06-05_23_13_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344"/>
            <a:ext cx="12192000" cy="5794521"/>
          </a:xfrm>
          <a:prstGeom prst="rect">
            <a:avLst/>
          </a:prstGeom>
        </p:spPr>
      </p:pic>
    </p:spTree>
    <p:extLst>
      <p:ext uri="{BB962C8B-B14F-4D97-AF65-F5344CB8AC3E}">
        <p14:creationId xmlns:p14="http://schemas.microsoft.com/office/powerpoint/2010/main" val="2501486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見るべき入門サイト、情報源</a:t>
            </a:r>
            <a:endParaRPr kumimoji="1" lang="ja-JP" altLang="en-US" dirty="0"/>
          </a:p>
        </p:txBody>
      </p:sp>
      <p:sp>
        <p:nvSpPr>
          <p:cNvPr id="3" name="コンテンツ プレースホルダー 2"/>
          <p:cNvSpPr>
            <a:spLocks noGrp="1"/>
          </p:cNvSpPr>
          <p:nvPr>
            <p:ph sz="half" idx="1"/>
          </p:nvPr>
        </p:nvSpPr>
        <p:spPr/>
        <p:txBody>
          <a:bodyPr>
            <a:normAutofit/>
          </a:bodyPr>
          <a:lstStyle/>
          <a:p>
            <a:r>
              <a:rPr lang="ja-JP" altLang="en-US" sz="3600" dirty="0"/>
              <a:t>プチザッキ</a:t>
            </a:r>
            <a:endParaRPr lang="en-US" altLang="ja-JP" sz="3600" dirty="0"/>
          </a:p>
          <a:p>
            <a:pPr lvl="1"/>
            <a:r>
              <a:rPr lang="ja-JP" altLang="en-US" dirty="0"/>
              <a:t>最新情報を日本語で解説</a:t>
            </a:r>
            <a:endParaRPr lang="en-US" altLang="ja-JP" dirty="0"/>
          </a:p>
          <a:p>
            <a:pPr lvl="1"/>
            <a:r>
              <a:rPr lang="ja-JP" altLang="en-US" dirty="0"/>
              <a:t>解説記事が丁寧で非常に分かりやすい</a:t>
            </a:r>
            <a:endParaRPr lang="en-US" altLang="ja-JP" dirty="0"/>
          </a:p>
          <a:p>
            <a:pPr lvl="1"/>
            <a:r>
              <a:rPr lang="en-US" altLang="ja-JP" dirty="0"/>
              <a:t>https://</a:t>
            </a:r>
            <a:r>
              <a:rPr lang="en-US" altLang="ja-JP" dirty="0" err="1"/>
              <a:t>buchizo.wordpress.com</a:t>
            </a:r>
            <a:r>
              <a:rPr lang="en-US" altLang="ja-JP" dirty="0"/>
              <a:t>/</a:t>
            </a:r>
            <a:endParaRPr lang="en-US" altLang="ja-JP" sz="4400" dirty="0"/>
          </a:p>
          <a:p>
            <a:endParaRPr lang="en-US" altLang="ja-JP" sz="2400" dirty="0" smtClean="0"/>
          </a:p>
          <a:p>
            <a:endParaRPr lang="en-US" altLang="ja-JP" sz="2800" dirty="0"/>
          </a:p>
        </p:txBody>
      </p:sp>
    </p:spTree>
    <p:extLst>
      <p:ext uri="{BB962C8B-B14F-4D97-AF65-F5344CB8AC3E}">
        <p14:creationId xmlns:p14="http://schemas.microsoft.com/office/powerpoint/2010/main" val="2084919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ユーザーコミュニティ</a:t>
            </a:r>
            <a:endParaRPr kumimoji="1" lang="ja-JP" altLang="en-US" dirty="0"/>
          </a:p>
        </p:txBody>
      </p:sp>
      <p:sp>
        <p:nvSpPr>
          <p:cNvPr id="3" name="コンテンツ プレースホルダー 2"/>
          <p:cNvSpPr>
            <a:spLocks noGrp="1"/>
          </p:cNvSpPr>
          <p:nvPr>
            <p:ph sz="half" idx="1"/>
          </p:nvPr>
        </p:nvSpPr>
        <p:spPr/>
        <p:txBody>
          <a:bodyPr>
            <a:normAutofit/>
          </a:bodyPr>
          <a:lstStyle/>
          <a:p>
            <a:pPr>
              <a:lnSpc>
                <a:spcPct val="150000"/>
              </a:lnSpc>
            </a:pPr>
            <a:r>
              <a:rPr kumimoji="1" lang="en-US" altLang="ja-JP" sz="3200" dirty="0" smtClean="0"/>
              <a:t>JAZUG</a:t>
            </a:r>
            <a:r>
              <a:rPr kumimoji="1" lang="ja-JP" altLang="en-US" sz="3200" dirty="0" smtClean="0"/>
              <a:t>学生</a:t>
            </a:r>
            <a:r>
              <a:rPr kumimoji="1" lang="ja-JP" altLang="en-US" sz="3200" dirty="0" smtClean="0"/>
              <a:t>支部</a:t>
            </a:r>
            <a:endParaRPr kumimoji="1" lang="en-US" altLang="ja-JP" sz="3200" dirty="0" smtClean="0"/>
          </a:p>
          <a:p>
            <a:pPr lvl="1">
              <a:lnSpc>
                <a:spcPct val="150000"/>
              </a:lnSpc>
            </a:pPr>
            <a:r>
              <a:rPr lang="ja-JP" altLang="en-US" sz="2800" dirty="0" smtClean="0"/>
              <a:t>本勉強会のユーザーコミュニティでもある</a:t>
            </a:r>
            <a:endParaRPr lang="en-US" altLang="ja-JP" sz="2800" dirty="0" smtClean="0"/>
          </a:p>
          <a:p>
            <a:pPr lvl="1">
              <a:lnSpc>
                <a:spcPct val="150000"/>
              </a:lnSpc>
            </a:pPr>
            <a:r>
              <a:rPr lang="ja-JP" altLang="en-US" sz="2800" dirty="0" smtClean="0"/>
              <a:t>学生主催で</a:t>
            </a:r>
            <a:r>
              <a:rPr lang="en-US" altLang="ja-JP" sz="2800" dirty="0" smtClean="0"/>
              <a:t>Azure</a:t>
            </a:r>
            <a:r>
              <a:rPr lang="ja-JP" altLang="en-US" sz="2800" dirty="0" smtClean="0"/>
              <a:t>のハンズオンや勉強会を開催している</a:t>
            </a:r>
            <a:endParaRPr kumimoji="1" lang="en-US" altLang="ja-JP" sz="2800" dirty="0" smtClean="0"/>
          </a:p>
          <a:p>
            <a:pPr>
              <a:lnSpc>
                <a:spcPct val="150000"/>
              </a:lnSpc>
            </a:pPr>
            <a:r>
              <a:rPr kumimoji="1" lang="en-US" altLang="ja-JP" sz="3200" dirty="0" smtClean="0"/>
              <a:t>JAZ</a:t>
            </a:r>
            <a:r>
              <a:rPr kumimoji="1" lang="en-US" altLang="ja-JP" sz="3200" dirty="0" smtClean="0"/>
              <a:t>UG (Japan Azure User Group)</a:t>
            </a:r>
          </a:p>
          <a:p>
            <a:pPr lvl="1">
              <a:lnSpc>
                <a:spcPct val="150000"/>
              </a:lnSpc>
            </a:pPr>
            <a:r>
              <a:rPr lang="en-US" altLang="ja-JP" sz="2800" dirty="0" smtClean="0"/>
              <a:t>Azure</a:t>
            </a:r>
            <a:r>
              <a:rPr lang="ja-JP" altLang="en-US" sz="2800" dirty="0" smtClean="0"/>
              <a:t>の社会人が中心のゆるふわコミュニティ</a:t>
            </a:r>
            <a:endParaRPr lang="en-US" altLang="ja-JP" sz="2800" dirty="0" smtClean="0"/>
          </a:p>
          <a:p>
            <a:pPr lvl="1">
              <a:lnSpc>
                <a:spcPct val="150000"/>
              </a:lnSpc>
            </a:pPr>
            <a:r>
              <a:rPr kumimoji="1" lang="en-US" altLang="ja-JP" sz="2800" dirty="0" smtClean="0"/>
              <a:t>MS MVP</a:t>
            </a:r>
            <a:r>
              <a:rPr kumimoji="1" lang="ja-JP" altLang="en-US" sz="2800" dirty="0" smtClean="0"/>
              <a:t>などの</a:t>
            </a:r>
            <a:r>
              <a:rPr kumimoji="1" lang="en-US" altLang="ja-JP" sz="2800" dirty="0" smtClean="0"/>
              <a:t>Azure</a:t>
            </a:r>
            <a:r>
              <a:rPr kumimoji="1" lang="ja-JP" altLang="en-US" sz="2800" dirty="0" smtClean="0"/>
              <a:t>界で有名な方々が参加している</a:t>
            </a:r>
            <a:endParaRPr kumimoji="1" lang="en-US" altLang="ja-JP" sz="2800" dirty="0" smtClean="0"/>
          </a:p>
          <a:p>
            <a:pPr lvl="1">
              <a:lnSpc>
                <a:spcPct val="150000"/>
              </a:lnSpc>
            </a:pPr>
            <a:endParaRPr lang="en-US" altLang="ja-JP" sz="1867" dirty="0"/>
          </a:p>
          <a:p>
            <a:pPr>
              <a:lnSpc>
                <a:spcPct val="150000"/>
              </a:lnSpc>
            </a:pPr>
            <a:endParaRPr kumimoji="1" lang="ja-JP" altLang="en-US" sz="2400" dirty="0"/>
          </a:p>
        </p:txBody>
      </p:sp>
    </p:spTree>
    <p:extLst>
      <p:ext uri="{BB962C8B-B14F-4D97-AF65-F5344CB8AC3E}">
        <p14:creationId xmlns:p14="http://schemas.microsoft.com/office/powerpoint/2010/main" val="2434632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a:t>
            </a:r>
            <a:r>
              <a:rPr lang="ja-JP" altLang="en-US" dirty="0"/>
              <a:t>め</a:t>
            </a:r>
            <a:endParaRPr kumimoji="1" lang="ja-JP" altLang="en-US" dirty="0"/>
          </a:p>
        </p:txBody>
      </p:sp>
      <p:sp>
        <p:nvSpPr>
          <p:cNvPr id="3" name="コンテンツ プレースホルダー 2"/>
          <p:cNvSpPr>
            <a:spLocks noGrp="1"/>
          </p:cNvSpPr>
          <p:nvPr>
            <p:ph sz="half" idx="1"/>
          </p:nvPr>
        </p:nvSpPr>
        <p:spPr/>
        <p:txBody>
          <a:bodyPr>
            <a:normAutofit/>
          </a:bodyPr>
          <a:lstStyle/>
          <a:p>
            <a:pPr>
              <a:lnSpc>
                <a:spcPct val="200000"/>
              </a:lnSpc>
            </a:pPr>
            <a:r>
              <a:rPr kumimoji="1" lang="en-US" altLang="ja-JP" sz="2800" dirty="0" err="1" smtClean="0"/>
              <a:t>DreamSpark</a:t>
            </a:r>
            <a:r>
              <a:rPr kumimoji="1" lang="ja-JP" altLang="en-US" sz="2800" dirty="0" smtClean="0"/>
              <a:t>を利用すればクレカ登録せず</a:t>
            </a:r>
            <a:r>
              <a:rPr kumimoji="1" lang="en-US" altLang="ja-JP" sz="2800" dirty="0" smtClean="0"/>
              <a:t>Azure</a:t>
            </a:r>
            <a:r>
              <a:rPr kumimoji="1" lang="ja-JP" altLang="en-US" sz="2800" dirty="0" smtClean="0"/>
              <a:t>を利用できる</a:t>
            </a:r>
            <a:endParaRPr kumimoji="1" lang="en-US" altLang="ja-JP" sz="2800" dirty="0" smtClean="0"/>
          </a:p>
          <a:p>
            <a:pPr>
              <a:lnSpc>
                <a:spcPct val="200000"/>
              </a:lnSpc>
            </a:pPr>
            <a:r>
              <a:rPr lang="en-US" altLang="ja-JP" sz="2800" dirty="0" err="1" smtClean="0"/>
              <a:t>IaaS</a:t>
            </a:r>
            <a:r>
              <a:rPr lang="ja-JP" altLang="en-US" sz="2800" dirty="0" smtClean="0"/>
              <a:t>，</a:t>
            </a:r>
            <a:r>
              <a:rPr lang="en-US" altLang="ja-JP" sz="2800" dirty="0" err="1" smtClean="0"/>
              <a:t>PaaS</a:t>
            </a:r>
            <a:r>
              <a:rPr lang="ja-JP" altLang="en-US" sz="2800" dirty="0" smtClean="0"/>
              <a:t>，</a:t>
            </a:r>
            <a:r>
              <a:rPr lang="en-US" altLang="ja-JP" sz="2800" dirty="0" err="1" smtClean="0"/>
              <a:t>SaaS</a:t>
            </a:r>
            <a:r>
              <a:rPr lang="ja-JP" altLang="en-US" sz="2800" dirty="0" smtClean="0"/>
              <a:t>の</a:t>
            </a:r>
            <a:r>
              <a:rPr lang="en-US" altLang="ja-JP" sz="2800" dirty="0" smtClean="0"/>
              <a:t>3</a:t>
            </a:r>
            <a:r>
              <a:rPr lang="ja-JP" altLang="en-US" sz="2800" smtClean="0"/>
              <a:t>種類で分類わけできる</a:t>
            </a:r>
            <a:endParaRPr kumimoji="1" lang="en-US" altLang="ja-JP" sz="2800" dirty="0" smtClean="0"/>
          </a:p>
          <a:p>
            <a:pPr>
              <a:lnSpc>
                <a:spcPct val="200000"/>
              </a:lnSpc>
            </a:pPr>
            <a:r>
              <a:rPr kumimoji="1" lang="en-US" altLang="ja-JP" sz="2800" dirty="0" smtClean="0"/>
              <a:t>.NET</a:t>
            </a:r>
            <a:r>
              <a:rPr lang="en-US" altLang="ja-JP" sz="2800" dirty="0" smtClean="0"/>
              <a:t>, PHP, Java</a:t>
            </a:r>
            <a:r>
              <a:rPr lang="ja-JP" altLang="en-US" sz="2800" dirty="0" smtClean="0"/>
              <a:t>等様々な言語が動く</a:t>
            </a:r>
            <a:endParaRPr lang="en-US" altLang="ja-JP" sz="2800" dirty="0" smtClean="0"/>
          </a:p>
          <a:p>
            <a:pPr>
              <a:lnSpc>
                <a:spcPct val="200000"/>
              </a:lnSpc>
            </a:pPr>
            <a:r>
              <a:rPr lang="ja-JP" altLang="en-US" sz="2800" dirty="0" smtClean="0"/>
              <a:t>無料分にはそれぞれ限度がある</a:t>
            </a:r>
            <a:endParaRPr lang="en-US" altLang="ja-JP" sz="2800" dirty="0" smtClean="0"/>
          </a:p>
        </p:txBody>
      </p:sp>
    </p:spTree>
    <p:extLst>
      <p:ext uri="{BB962C8B-B14F-4D97-AF65-F5344CB8AC3E}">
        <p14:creationId xmlns:p14="http://schemas.microsoft.com/office/powerpoint/2010/main" val="2961928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Microsoft Azure</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602511" y="1155701"/>
            <a:ext cx="10979895" cy="4970467"/>
          </a:xfrm>
        </p:spPr>
        <p:txBody>
          <a:bodyPr>
            <a:normAutofit/>
          </a:bodyPr>
          <a:lstStyle/>
          <a:p>
            <a:pPr lvl="1">
              <a:lnSpc>
                <a:spcPct val="200000"/>
              </a:lnSpc>
              <a:buFont typeface="Wingdings" charset="2"/>
              <a:buChar char="l"/>
            </a:pPr>
            <a:r>
              <a:rPr kumimoji="1" lang="en-US" altLang="ja-JP" sz="3600" dirty="0" smtClean="0"/>
              <a:t>Microsoft</a:t>
            </a:r>
            <a:r>
              <a:rPr lang="ja-JP" altLang="en-US" sz="3600" dirty="0" smtClean="0"/>
              <a:t>のサービス</a:t>
            </a:r>
            <a:endParaRPr kumimoji="1" lang="en-US" altLang="ja-JP" sz="3600" dirty="0" smtClean="0"/>
          </a:p>
          <a:p>
            <a:pPr lvl="1">
              <a:lnSpc>
                <a:spcPct val="200000"/>
              </a:lnSpc>
              <a:buFont typeface="Wingdings" charset="2"/>
              <a:buChar char="l"/>
            </a:pPr>
            <a:r>
              <a:rPr lang="ja-JP" altLang="en-US" sz="3600" dirty="0" smtClean="0"/>
              <a:t>“りんな“</a:t>
            </a:r>
            <a:r>
              <a:rPr kumimoji="1" lang="ja-JP" altLang="en-US" sz="3600" dirty="0" smtClean="0"/>
              <a:t>を支えているサービスだったりするよ</a:t>
            </a:r>
            <a:endParaRPr lang="en-US" altLang="ja-JP" sz="3600" dirty="0"/>
          </a:p>
          <a:p>
            <a:pPr lvl="1">
              <a:lnSpc>
                <a:spcPct val="200000"/>
              </a:lnSpc>
              <a:buFont typeface="Wingdings" charset="2"/>
              <a:buChar char="l"/>
            </a:pPr>
            <a:r>
              <a:rPr lang="ja-JP" altLang="en-US" sz="3600" dirty="0" smtClean="0"/>
              <a:t>大きく分けて３種類</a:t>
            </a:r>
            <a:endParaRPr lang="en-US" altLang="ja-JP" sz="3600" dirty="0" smtClean="0"/>
          </a:p>
        </p:txBody>
      </p:sp>
    </p:spTree>
    <p:extLst>
      <p:ext uri="{BB962C8B-B14F-4D97-AF65-F5344CB8AC3E}">
        <p14:creationId xmlns:p14="http://schemas.microsoft.com/office/powerpoint/2010/main" val="2994455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msp">
  <a:themeElements>
    <a:clrScheme name="Microsoft">
      <a:dk1>
        <a:sysClr val="windowText" lastClr="000000"/>
      </a:dk1>
      <a:lt1>
        <a:sysClr val="window" lastClr="FFFFFF"/>
      </a:lt1>
      <a:dk2>
        <a:srgbClr val="000000"/>
      </a:dk2>
      <a:lt2>
        <a:srgbClr val="FFFFFF"/>
      </a:lt2>
      <a:accent1>
        <a:srgbClr val="FFB900"/>
      </a:accent1>
      <a:accent2>
        <a:srgbClr val="FF8C00"/>
      </a:accent2>
      <a:accent3>
        <a:srgbClr val="EB3C00"/>
      </a:accent3>
      <a:accent4>
        <a:srgbClr val="6DC2E9"/>
      </a:accent4>
      <a:accent5>
        <a:srgbClr val="00BCF2"/>
      </a:accent5>
      <a:accent6>
        <a:srgbClr val="0072C6"/>
      </a:accent6>
      <a:hlink>
        <a:srgbClr val="4C4C4C"/>
      </a:hlink>
      <a:folHlink>
        <a:srgbClr val="000000"/>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dirty="0" smtClean="0"/>
        </a:defPPr>
      </a:lstStyle>
    </a:txDef>
  </a:objectDefaults>
  <a:extraClrSchemeLst/>
  <a:extLst>
    <a:ext uri="{05A4C25C-085E-4340-85A3-A5531E510DB2}">
      <thm15:themeFamily xmlns:thm15="http://schemas.microsoft.com/office/thememl/2012/main" xmlns="" name="IoT_Team.pptx" id="{BAAC0D9F-7634-48BD-A88E-D690AF8CE5C6}" vid="{FDD74696-2EE9-4C7D-81AB-F24CBC172B66}"/>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mspslide</Template>
  <TotalTime>21267</TotalTime>
  <Words>2035</Words>
  <Application>Microsoft Macintosh PowerPoint</Application>
  <PresentationFormat>ユーザー設定</PresentationFormat>
  <Paragraphs>427</Paragraphs>
  <Slides>84</Slides>
  <Notes>37</Notes>
  <HiddenSlides>0</HiddenSlides>
  <MMClips>0</MMClips>
  <ScaleCrop>false</ScaleCrop>
  <HeadingPairs>
    <vt:vector size="4" baseType="variant">
      <vt:variant>
        <vt:lpstr>テーマ</vt:lpstr>
      </vt:variant>
      <vt:variant>
        <vt:i4>1</vt:i4>
      </vt:variant>
      <vt:variant>
        <vt:lpstr>スライド タイトル</vt:lpstr>
      </vt:variant>
      <vt:variant>
        <vt:i4>84</vt:i4>
      </vt:variant>
    </vt:vector>
  </HeadingPairs>
  <TitlesOfParts>
    <vt:vector size="85" baseType="lpstr">
      <vt:lpstr>msp</vt:lpstr>
      <vt:lpstr>クラウド技術入門  </vt:lpstr>
      <vt:lpstr>自己紹介</vt:lpstr>
      <vt:lpstr>目次</vt:lpstr>
      <vt:lpstr>概要</vt:lpstr>
      <vt:lpstr>Microsoft Azureとは</vt:lpstr>
      <vt:lpstr>Microsoft Azureとは</vt:lpstr>
      <vt:lpstr>Microsoft Azureとは</vt:lpstr>
      <vt:lpstr>世界各地に存在する地域</vt:lpstr>
      <vt:lpstr>Microsoft Azureとは</vt:lpstr>
      <vt:lpstr>Microsoft Azureとは</vt:lpstr>
      <vt:lpstr>Microsoft Azureとは</vt:lpstr>
      <vt:lpstr>Microsoft Azureとは</vt:lpstr>
      <vt:lpstr>Microsoft Azureとは</vt:lpstr>
      <vt:lpstr>Microsoft Azureとは</vt:lpstr>
      <vt:lpstr>IaaS PaaS SaaS</vt:lpstr>
      <vt:lpstr>IaaS PaaS SaaS</vt:lpstr>
      <vt:lpstr>Virtual Machine(仮想マシン)</vt:lpstr>
      <vt:lpstr>Virtual Machine(仮想マシン)</vt:lpstr>
      <vt:lpstr>Virtual Machine(仮想マシン)</vt:lpstr>
      <vt:lpstr>Virtual Machine(仮想マシン)</vt:lpstr>
      <vt:lpstr>IaaS PaaS SaaS</vt:lpstr>
      <vt:lpstr>IaaS PaaS SaaS</vt:lpstr>
      <vt:lpstr>Web App</vt:lpstr>
      <vt:lpstr>Web App</vt:lpstr>
      <vt:lpstr>Web App</vt:lpstr>
      <vt:lpstr>Web App</vt:lpstr>
      <vt:lpstr>Web App</vt:lpstr>
      <vt:lpstr>IaaS PaaS SaaS</vt:lpstr>
      <vt:lpstr>IaaS PaaS SaaS</vt:lpstr>
      <vt:lpstr>Azure Machine Learning </vt:lpstr>
      <vt:lpstr>Azure Machine Learning </vt:lpstr>
      <vt:lpstr>他社製品と比べて</vt:lpstr>
      <vt:lpstr>他社製品と比べて</vt:lpstr>
      <vt:lpstr>必要な開発環境</vt:lpstr>
      <vt:lpstr>必要な開発環境</vt:lpstr>
      <vt:lpstr>Azure CLI</vt:lpstr>
      <vt:lpstr>Azure CLI</vt:lpstr>
      <vt:lpstr>必要な開発環境</vt:lpstr>
      <vt:lpstr>必要な開発環境</vt:lpstr>
      <vt:lpstr>Azure CLI</vt:lpstr>
      <vt:lpstr>無料で出来ることできないこと</vt:lpstr>
      <vt:lpstr>無料で出来ることできないこと</vt:lpstr>
      <vt:lpstr>開発入門</vt:lpstr>
      <vt:lpstr>開発入門</vt:lpstr>
      <vt:lpstr>Microsoft Azure for DreamSpark 登録の流れ</vt:lpstr>
      <vt:lpstr>Microsoft Azure for DreamSpark 登録の流れ</vt:lpstr>
      <vt:lpstr>Microsoft Azure for DreamSpark 登録の流れ</vt:lpstr>
      <vt:lpstr>Microsoft Azure for DreamSpark 登録の流れ</vt:lpstr>
      <vt:lpstr>新しくプロジェクトを作る</vt:lpstr>
      <vt:lpstr>新しくプロジェクトを作る</vt:lpstr>
      <vt:lpstr>新しくプロジェクトを作る</vt:lpstr>
      <vt:lpstr>新しくプロジェクトを作る</vt:lpstr>
      <vt:lpstr>新しくプロジェクトを作る</vt:lpstr>
      <vt:lpstr>新しくプロジェクトを作る</vt:lpstr>
      <vt:lpstr>新しくプロジェクトを作る</vt:lpstr>
      <vt:lpstr>新しくプロジェクトを作る</vt:lpstr>
      <vt:lpstr>新しくプロジェクトを作る</vt:lpstr>
      <vt:lpstr>新しくプロジェクトを作る</vt:lpstr>
      <vt:lpstr>新しくプロジェクトを作る</vt:lpstr>
      <vt:lpstr>新しくプロジェクトを作る</vt:lpstr>
      <vt:lpstr>App Service</vt:lpstr>
      <vt:lpstr>新しくプロジェクトを作る</vt:lpstr>
      <vt:lpstr>新しくプロジェクトを作る</vt:lpstr>
      <vt:lpstr>新しくプロジェクトを作る</vt:lpstr>
      <vt:lpstr>新しくプロジェクトを作る</vt:lpstr>
      <vt:lpstr>新しくプロジェクトを作る</vt:lpstr>
      <vt:lpstr>新しくプロジェクトを作る</vt:lpstr>
      <vt:lpstr>新しくプロジェクトを作る</vt:lpstr>
      <vt:lpstr>新しくプロジェクトを作る</vt:lpstr>
      <vt:lpstr>新しくプロジェクトを作る</vt:lpstr>
      <vt:lpstr>とりあえず抑えておきたい機能</vt:lpstr>
      <vt:lpstr>とりあえず抑えておきたい機能</vt:lpstr>
      <vt:lpstr>アプリケーションの設定</vt:lpstr>
      <vt:lpstr>とりあえず抑えておきたい機能</vt:lpstr>
      <vt:lpstr>Visual Studio Online</vt:lpstr>
      <vt:lpstr>Visual Studio Online</vt:lpstr>
      <vt:lpstr>さらに学ぶには</vt:lpstr>
      <vt:lpstr>公式サイトの見方 – ドキュメントセンター編</vt:lpstr>
      <vt:lpstr>公式サイトの見方 – ドキュメントセンター編</vt:lpstr>
      <vt:lpstr>公式サイトの見方 – ドキュメントセンター編</vt:lpstr>
      <vt:lpstr>公式サイトの見方 – ドキュメントセンター編</vt:lpstr>
      <vt:lpstr>見るべき入門サイト、情報源</vt:lpstr>
      <vt:lpstr>ユーザーコミュニティ</vt:lpstr>
      <vt:lpstr>まとめ</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Ryota Togai</dc:creator>
  <cp:lastModifiedBy>Naohiro</cp:lastModifiedBy>
  <cp:revision>243</cp:revision>
  <dcterms:created xsi:type="dcterms:W3CDTF">2016-04-23T07:57:40Z</dcterms:created>
  <dcterms:modified xsi:type="dcterms:W3CDTF">2016-06-05T15:16:51Z</dcterms:modified>
</cp:coreProperties>
</file>